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77" r:id="rId14"/>
    <p:sldId id="292" r:id="rId15"/>
    <p:sldId id="293" r:id="rId16"/>
    <p:sldId id="291" r:id="rId17"/>
    <p:sldId id="295" r:id="rId18"/>
    <p:sldId id="305" r:id="rId19"/>
    <p:sldId id="297" r:id="rId20"/>
    <p:sldId id="298" r:id="rId21"/>
    <p:sldId id="299" r:id="rId22"/>
    <p:sldId id="294" r:id="rId23"/>
    <p:sldId id="300" r:id="rId24"/>
    <p:sldId id="301" r:id="rId25"/>
    <p:sldId id="302" r:id="rId26"/>
    <p:sldId id="306" r:id="rId27"/>
    <p:sldId id="335" r:id="rId28"/>
    <p:sldId id="336" r:id="rId29"/>
    <p:sldId id="312" r:id="rId30"/>
    <p:sldId id="337" r:id="rId31"/>
    <p:sldId id="338" r:id="rId32"/>
    <p:sldId id="339" r:id="rId33"/>
    <p:sldId id="340" r:id="rId34"/>
    <p:sldId id="308" r:id="rId35"/>
    <p:sldId id="341" r:id="rId36"/>
    <p:sldId id="342" r:id="rId37"/>
    <p:sldId id="343" r:id="rId38"/>
    <p:sldId id="344" r:id="rId39"/>
    <p:sldId id="346" r:id="rId40"/>
    <p:sldId id="345" r:id="rId41"/>
    <p:sldId id="347" r:id="rId42"/>
    <p:sldId id="310" r:id="rId43"/>
    <p:sldId id="348" r:id="rId44"/>
    <p:sldId id="349" r:id="rId45"/>
    <p:sldId id="350" r:id="rId46"/>
    <p:sldId id="351" r:id="rId4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E27A7B-F5D1-4DF2-A301-876BECC33128}">
  <a:tblStyle styleId="{40E27A7B-F5D1-4DF2-A301-876BECC331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26"/>
    <p:restoredTop sz="96296"/>
  </p:normalViewPr>
  <p:slideViewPr>
    <p:cSldViewPr snapToGrid="0">
      <p:cViewPr>
        <p:scale>
          <a:sx n="132" d="100"/>
          <a:sy n="132" d="100"/>
        </p:scale>
        <p:origin x="744" y="8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1C43F4-99D2-9356-80D3-0E00029E66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35BD1-4844-D673-37D9-2E5880EA6C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50D6B-9E8F-4E48-A613-92DE0F2AC173}" type="datetimeFigureOut">
              <a:rPr lang="en-US" smtClean="0"/>
              <a:t>11/6/25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CDA5-374B-5C5C-EB8A-DEED1C7719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704E6-2A61-D357-38B0-6B8366011D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B90F-59B6-024D-91F2-2E486F62C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42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096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512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34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657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41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042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880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1122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377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280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9d603edd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9d603edd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314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7881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827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6003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006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459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638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389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9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868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162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4662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470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Forward pass through time =&gt; backward pass through time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Gradients accumulate in W additively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Different length sequences: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Batch similar length sequences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Pad to same length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Mask extra outputs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Problematic for very long sequences (e.g. long </a:t>
            </a:r>
            <a:r>
              <a:rPr lang="en-GB" dirty="0" err="1">
                <a:solidFill>
                  <a:schemeClr val="dk1"/>
                </a:solidFill>
              </a:rPr>
              <a:t>wikipedia</a:t>
            </a:r>
            <a:r>
              <a:rPr lang="en-GB" dirty="0">
                <a:solidFill>
                  <a:schemeClr val="dk1"/>
                </a:solidFill>
              </a:rPr>
              <a:t> article/audio). Memory scales linearly with time. Also really slow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Truncated BPTT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Step forward in time for some number of steps. Loss over sub sequence. Backprop over subsequence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Next part of sequence, keep hidden state connections. Only backprop through smaller batch.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Comparable to stochastic gradient descent. Don’t use whole of dataset, use minibatches.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325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250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7904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4736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3129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Forward pass through time =&gt; backward pass through time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Gradients accumulate in W additively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Different length sequences: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Batch similar length sequences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Pad to same length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Mask extra outputs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Problematic for very long sequences (e.g. long </a:t>
            </a:r>
            <a:r>
              <a:rPr lang="en-GB" dirty="0" err="1">
                <a:solidFill>
                  <a:schemeClr val="dk1"/>
                </a:solidFill>
              </a:rPr>
              <a:t>wikipedia</a:t>
            </a:r>
            <a:r>
              <a:rPr lang="en-GB" dirty="0">
                <a:solidFill>
                  <a:schemeClr val="dk1"/>
                </a:solidFill>
              </a:rPr>
              <a:t> article/audio). Memory scales linearly with time. Also really slow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Truncated BPTT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Step forward in time for some number of steps. Loss over sub sequence. Backprop over subsequence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Next part of sequence, keep hidden state connections. Only backprop through smaller batch.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dirty="0">
                <a:solidFill>
                  <a:schemeClr val="dk1"/>
                </a:solidFill>
              </a:rPr>
              <a:t>Comparable to stochastic gradient descent. Don’t use whole of dataset, use minibatches.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5434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8134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619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950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2178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108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399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66296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1963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704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0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74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991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d603edd3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9d603edd3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79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AFAFA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8250" y="601287"/>
            <a:ext cx="752520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74A4D"/>
              </a:buClr>
              <a:buSzPts val="3600"/>
              <a:buChar char="●"/>
              <a:defRPr sz="3600" b="1">
                <a:solidFill>
                  <a:srgbClr val="474A4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00550" y="1948219"/>
            <a:ext cx="8520600" cy="792600"/>
          </a:xfrm>
          <a:prstGeom prst="rect">
            <a:avLst/>
          </a:prstGeom>
        </p:spPr>
        <p:txBody>
          <a:bodyPr spcFirstLastPara="1" wrap="square" lIns="90000" tIns="90000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7D81"/>
              </a:buClr>
              <a:buSzPts val="2400"/>
              <a:buNone/>
              <a:defRPr sz="2400" b="1">
                <a:solidFill>
                  <a:srgbClr val="787D8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-150"/>
            <a:ext cx="426600" cy="5143500"/>
          </a:xfrm>
          <a:prstGeom prst="rect">
            <a:avLst/>
          </a:prstGeom>
          <a:solidFill>
            <a:srgbClr val="5F676D"/>
          </a:solidFill>
          <a:ln w="9525" cap="flat" cmpd="sng">
            <a:solidFill>
              <a:srgbClr val="525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653450" y="2667587"/>
            <a:ext cx="6214800" cy="0"/>
          </a:xfrm>
          <a:prstGeom prst="straightConnector1">
            <a:avLst/>
          </a:prstGeom>
          <a:noFill/>
          <a:ln w="9525" cap="flat" cmpd="sng">
            <a:solidFill>
              <a:srgbClr val="C2C5C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 txBox="1"/>
          <p:nvPr/>
        </p:nvSpPr>
        <p:spPr>
          <a:xfrm>
            <a:off x="2933850" y="2810685"/>
            <a:ext cx="3654000" cy="136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858B8F"/>
                </a:solidFill>
                <a:latin typeface="Open Sans"/>
                <a:ea typeface="Open Sans"/>
                <a:cs typeface="Open Sans"/>
                <a:sym typeface="Open Sans"/>
              </a:rPr>
              <a:t>Amir Atapour-Abarghouei</a:t>
            </a: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i="1" dirty="0" err="1">
                <a:solidFill>
                  <a:srgbClr val="7030A0"/>
                </a:solidFill>
              </a:rPr>
              <a:t>amir.atapour-abarghouei@durham.ac.uk</a:t>
            </a:r>
            <a:endParaRPr sz="1400" i="1" dirty="0">
              <a:solidFill>
                <a:srgbClr val="7030A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858B8F"/>
                </a:solidFill>
                <a:latin typeface="Open Sans"/>
                <a:ea typeface="Open Sans"/>
                <a:cs typeface="Open Sans"/>
                <a:sym typeface="Open Sans"/>
              </a:rPr>
              <a:t>Durham University</a:t>
            </a:r>
            <a:endParaRPr sz="2000" dirty="0">
              <a:solidFill>
                <a:srgbClr val="858B8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9912A-730E-5A3D-912F-94BB8D1A72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99969" y="4173913"/>
            <a:ext cx="1778000" cy="736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235500" y="847675"/>
            <a:ext cx="8520600" cy="3416400"/>
          </a:xfrm>
          <a:prstGeom prst="rect">
            <a:avLst/>
          </a:prstGeom>
        </p:spPr>
        <p:txBody>
          <a:bodyPr spcFirstLastPara="1" wrap="square" lIns="90000" tIns="90000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-1"/>
            <a:ext cx="9144000" cy="708917"/>
          </a:xfrm>
          <a:prstGeom prst="rect">
            <a:avLst/>
          </a:prstGeom>
          <a:solidFill>
            <a:srgbClr val="5F676D"/>
          </a:solidFill>
          <a:ln w="9525" cap="flat" cmpd="sng">
            <a:solidFill>
              <a:srgbClr val="525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6129" y="125722"/>
            <a:ext cx="415029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16667" y="54748"/>
            <a:ext cx="4485900" cy="59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3259453" y="177092"/>
            <a:ext cx="4053600" cy="429081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userDrawn="1">
  <p:cSld name="TITLE_AND_BODY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63125" y="1424450"/>
            <a:ext cx="3996300" cy="3238800"/>
          </a:xfrm>
          <a:prstGeom prst="rect">
            <a:avLst/>
          </a:prstGeom>
          <a:solidFill>
            <a:srgbClr val="EEEFF0"/>
          </a:solidFill>
          <a:ln>
            <a:noFill/>
          </a:ln>
        </p:spPr>
        <p:txBody>
          <a:bodyPr spcFirstLastPara="1" wrap="square" lIns="180000" tIns="180000" rIns="180000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324083" y="466320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01485" y="91624"/>
            <a:ext cx="34902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3"/>
          </p:nvPr>
        </p:nvSpPr>
        <p:spPr>
          <a:xfrm>
            <a:off x="363125" y="1047600"/>
            <a:ext cx="3990600" cy="391200"/>
          </a:xfrm>
          <a:prstGeom prst="rect">
            <a:avLst/>
          </a:prstGeom>
          <a:solidFill>
            <a:srgbClr val="5F7E9E"/>
          </a:solidFill>
          <a:ln w="9525" cap="flat" cmpd="sng">
            <a:solidFill>
              <a:srgbClr val="5F7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4"/>
          </p:nvPr>
        </p:nvSpPr>
        <p:spPr>
          <a:xfrm>
            <a:off x="4742077" y="1424450"/>
            <a:ext cx="3996300" cy="3238800"/>
          </a:xfrm>
          <a:prstGeom prst="rect">
            <a:avLst/>
          </a:prstGeom>
          <a:solidFill>
            <a:srgbClr val="EEEFF0"/>
          </a:solidFill>
          <a:ln>
            <a:noFill/>
          </a:ln>
        </p:spPr>
        <p:txBody>
          <a:bodyPr spcFirstLastPara="1" wrap="square" lIns="180000" tIns="180000" rIns="180000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5"/>
          </p:nvPr>
        </p:nvSpPr>
        <p:spPr>
          <a:xfrm>
            <a:off x="4742077" y="1047600"/>
            <a:ext cx="3990600" cy="391200"/>
          </a:xfrm>
          <a:prstGeom prst="rect">
            <a:avLst/>
          </a:prstGeom>
          <a:solidFill>
            <a:srgbClr val="5D9C95"/>
          </a:solidFill>
          <a:ln w="9525" cap="flat" cmpd="sng">
            <a:solidFill>
              <a:srgbClr val="5D9C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b="1">
                <a:solidFill>
                  <a:srgbClr val="FFFFFF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" name="Google Shape;18;p3">
            <a:extLst>
              <a:ext uri="{FF2B5EF4-FFF2-40B4-BE49-F238E27FC236}">
                <a16:creationId xmlns:a16="http://schemas.microsoft.com/office/drawing/2014/main" id="{84E3E869-E5FF-1F37-35ED-12D4ED0A99F4}"/>
              </a:ext>
            </a:extLst>
          </p:cNvPr>
          <p:cNvSpPr/>
          <p:nvPr userDrawn="1"/>
        </p:nvSpPr>
        <p:spPr>
          <a:xfrm>
            <a:off x="0" y="-1"/>
            <a:ext cx="9144000" cy="708917"/>
          </a:xfrm>
          <a:prstGeom prst="rect">
            <a:avLst/>
          </a:prstGeom>
          <a:solidFill>
            <a:srgbClr val="5F676D"/>
          </a:solidFill>
          <a:ln w="9525" cap="flat" cmpd="sng">
            <a:solidFill>
              <a:srgbClr val="525C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9;p3">
            <a:extLst>
              <a:ext uri="{FF2B5EF4-FFF2-40B4-BE49-F238E27FC236}">
                <a16:creationId xmlns:a16="http://schemas.microsoft.com/office/drawing/2014/main" id="{5E32AE39-0E93-CF28-7333-D90D03DE40CF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6129" y="125722"/>
            <a:ext cx="415029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;p3">
            <a:extLst>
              <a:ext uri="{FF2B5EF4-FFF2-40B4-BE49-F238E27FC236}">
                <a16:creationId xmlns:a16="http://schemas.microsoft.com/office/drawing/2014/main" id="{8812D890-1BCA-A2BB-6A9D-B0CB042AD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667" y="54748"/>
            <a:ext cx="4485900" cy="59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6" name="Google Shape;21;p3">
            <a:extLst>
              <a:ext uri="{FF2B5EF4-FFF2-40B4-BE49-F238E27FC236}">
                <a16:creationId xmlns:a16="http://schemas.microsoft.com/office/drawing/2014/main" id="{BF2DCBC3-4270-8A12-7DEC-CCC3A58BEF5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259453" y="177092"/>
            <a:ext cx="4053600" cy="429081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FE1E2"/>
              </a:buClr>
              <a:buSzPts val="1600"/>
              <a:buNone/>
              <a:defRPr sz="1600" b="1">
                <a:solidFill>
                  <a:srgbClr val="DFE1E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7.jp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apour/dl-pytorch/blob/main/Simple_GAN_Example/Simple_GAN_Example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lab.research.google.com/github/atapour/dl-pytorch/blob/main/Simple_GAN_Example/Simple_GAN_Example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apour/dl-pytorch/blob/main/Conditional_GAN_Example/Conditional_GAN_Example.ipyn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lab.research.google.com/github/atapour/dl-pytorch/blob/main/Conditional_GAN_Example/Conditional_GAN_Example.ipynb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jpg"/><Relationship Id="rId10" Type="http://schemas.openxmlformats.org/officeDocument/2006/relationships/image" Target="../media/image74.png"/><Relationship Id="rId4" Type="http://schemas.openxmlformats.org/officeDocument/2006/relationships/image" Target="../media/image68.jp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github/atapour/dl-pytorch/blob/main/AutoEncoder_Example/AutoEncoder_Example.ipynb" TargetMode="External"/><Relationship Id="rId4" Type="http://schemas.openxmlformats.org/officeDocument/2006/relationships/hyperlink" Target="https://github.com/atapour/dl-pytorch/blob/main/AutoEncoder_Example/AutoEncoder_Example.ipynb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7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8.jp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6.png"/><Relationship Id="rId5" Type="http://schemas.openxmlformats.org/officeDocument/2006/relationships/image" Target="../media/image68.jpg"/><Relationship Id="rId10" Type="http://schemas.openxmlformats.org/officeDocument/2006/relationships/image" Target="../media/image84.png"/><Relationship Id="rId4" Type="http://schemas.openxmlformats.org/officeDocument/2006/relationships/image" Target="../media/image67.jpg"/><Relationship Id="rId9" Type="http://schemas.openxmlformats.org/officeDocument/2006/relationships/image" Target="../media/image83.png"/><Relationship Id="rId1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5.png"/><Relationship Id="rId3" Type="http://schemas.openxmlformats.org/officeDocument/2006/relationships/image" Target="../media/image67.jpg"/><Relationship Id="rId7" Type="http://schemas.openxmlformats.org/officeDocument/2006/relationships/image" Target="../media/image82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0" Type="http://schemas.openxmlformats.org/officeDocument/2006/relationships/image" Target="../media/image92.png"/><Relationship Id="rId4" Type="http://schemas.openxmlformats.org/officeDocument/2006/relationships/image" Target="../media/image68.jpg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desmos.com/calculator/2sboqbhler" TargetMode="Externa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hyperlink" Target="https://www.vincent-lunot.com/post/on-the-use-of-the-kullback-leibler-divergence-in-variational-autoencoders/" TargetMode="External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github/atapour/dl-pytorch/blob/main/VAE_Example/VAE_Example.ipynb" TargetMode="External"/><Relationship Id="rId4" Type="http://schemas.openxmlformats.org/officeDocument/2006/relationships/hyperlink" Target="https://github.com/atapour/dl-pytorch/blob/main/VAE_Example/VAE_Example.ipynb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vincentsitzmann.com/siren" TargetMode="External"/><Relationship Id="rId4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wkx.github.io/data/GON/" TargetMode="External"/><Relationship Id="rId5" Type="http://schemas.openxmlformats.org/officeDocument/2006/relationships/image" Target="../media/image138.png"/><Relationship Id="rId4" Type="http://schemas.openxmlformats.org/officeDocument/2006/relationships/hyperlink" Target="https://www.matthewtancik.com/nerf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998250" y="206458"/>
            <a:ext cx="7525200" cy="14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Deep Learning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500550" y="1671928"/>
            <a:ext cx="8520600" cy="792600"/>
          </a:xfrm>
          <a:prstGeom prst="rect">
            <a:avLst/>
          </a:prstGeom>
        </p:spPr>
        <p:txBody>
          <a:bodyPr spcFirstLastPara="1" wrap="square" lIns="90000" tIns="90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Lecture 5: Generative Adversarial,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Variational and Implicit Models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736823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Generative Adversarial Networks</a:t>
            </a:r>
            <a:endParaRPr lang="en-GB" sz="32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302060-A8AB-1312-CE53-8D640D696B22}"/>
              </a:ext>
            </a:extLst>
          </p:cNvPr>
          <p:cNvCxnSpPr>
            <a:cxnSpLocks/>
          </p:cNvCxnSpPr>
          <p:nvPr/>
        </p:nvCxnSpPr>
        <p:spPr>
          <a:xfrm flipV="1">
            <a:off x="5500803" y="1409764"/>
            <a:ext cx="587619" cy="70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620DD4-95A3-5A5E-A2AE-3D3412714AEE}"/>
              </a:ext>
            </a:extLst>
          </p:cNvPr>
          <p:cNvCxnSpPr>
            <a:cxnSpLocks/>
          </p:cNvCxnSpPr>
          <p:nvPr/>
        </p:nvCxnSpPr>
        <p:spPr>
          <a:xfrm flipV="1">
            <a:off x="5500803" y="4512374"/>
            <a:ext cx="587619" cy="70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BB0B85-0511-026D-97A2-F950481F9353}"/>
              </a:ext>
            </a:extLst>
          </p:cNvPr>
          <p:cNvSpPr/>
          <p:nvPr/>
        </p:nvSpPr>
        <p:spPr>
          <a:xfrm>
            <a:off x="1893353" y="1550714"/>
            <a:ext cx="251209" cy="468000"/>
          </a:xfrm>
          <a:prstGeom prst="roundRect">
            <a:avLst/>
          </a:prstGeom>
          <a:solidFill>
            <a:srgbClr val="AB7942"/>
          </a:solidFill>
          <a:ln>
            <a:solidFill>
              <a:srgbClr val="AB7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09332-34BF-871B-1A51-083C7B236BFF}"/>
                  </a:ext>
                </a:extLst>
              </p:cNvPr>
              <p:cNvSpPr txBox="1"/>
              <p:nvPr/>
            </p:nvSpPr>
            <p:spPr>
              <a:xfrm>
                <a:off x="1788891" y="1878167"/>
                <a:ext cx="423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09332-34BF-871B-1A51-083C7B236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91" y="1878167"/>
                <a:ext cx="42396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9013BF-5908-9184-F573-66ABA3EC2BB1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2144562" y="1774382"/>
            <a:ext cx="486737" cy="10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B364C1-4D48-31E4-27FF-1CA08D94F846}"/>
              </a:ext>
            </a:extLst>
          </p:cNvPr>
          <p:cNvSpPr>
            <a:spLocks noChangeAspect="1"/>
          </p:cNvSpPr>
          <p:nvPr/>
        </p:nvSpPr>
        <p:spPr>
          <a:xfrm>
            <a:off x="4433177" y="912965"/>
            <a:ext cx="218045" cy="172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D11F3-5E79-0C78-F756-1E0F250DE675}"/>
                  </a:ext>
                </a:extLst>
              </p:cNvPr>
              <p:cNvSpPr txBox="1"/>
              <p:nvPr/>
            </p:nvSpPr>
            <p:spPr>
              <a:xfrm>
                <a:off x="4723165" y="2160221"/>
                <a:ext cx="901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fake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D11F3-5E79-0C78-F756-1E0F250DE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165" y="2160221"/>
                <a:ext cx="90133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613C03-0453-6A8D-5A78-D3968AB4BE92}"/>
              </a:ext>
            </a:extLst>
          </p:cNvPr>
          <p:cNvCxnSpPr>
            <a:cxnSpLocks/>
          </p:cNvCxnSpPr>
          <p:nvPr/>
        </p:nvCxnSpPr>
        <p:spPr>
          <a:xfrm flipV="1">
            <a:off x="3823496" y="1783313"/>
            <a:ext cx="587619" cy="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E82E1-E2A3-1DBC-CD8D-A39D7024B9B7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11050"/>
          <a:stretch/>
        </p:blipFill>
        <p:spPr>
          <a:xfrm>
            <a:off x="4819560" y="937801"/>
            <a:ext cx="1080000" cy="1080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60FC3BF-2EB3-AFA7-FF6C-94BD7D00D66B}"/>
              </a:ext>
            </a:extLst>
          </p:cNvPr>
          <p:cNvSpPr>
            <a:spLocks noChangeAspect="1"/>
          </p:cNvSpPr>
          <p:nvPr/>
        </p:nvSpPr>
        <p:spPr>
          <a:xfrm>
            <a:off x="4433177" y="3060424"/>
            <a:ext cx="218045" cy="172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0F462-F20F-79FB-8CEA-9ECD3839EB97}"/>
                  </a:ext>
                </a:extLst>
              </p:cNvPr>
              <p:cNvSpPr txBox="1"/>
              <p:nvPr/>
            </p:nvSpPr>
            <p:spPr>
              <a:xfrm>
                <a:off x="4712989" y="3079157"/>
                <a:ext cx="8660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real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0F462-F20F-79FB-8CEA-9ECD3839E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989" y="3079157"/>
                <a:ext cx="866071" cy="461665"/>
              </a:xfrm>
              <a:prstGeom prst="rect">
                <a:avLst/>
              </a:prstGeom>
              <a:blipFill>
                <a:blip r:embed="rId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31D5A00-AAF1-80EE-C608-06BACB8E5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9560" y="3711577"/>
            <a:ext cx="1080000" cy="108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51EB1E4-D13F-238F-9967-86B0CFDD1513}"/>
              </a:ext>
            </a:extLst>
          </p:cNvPr>
          <p:cNvGrpSpPr>
            <a:grpSpLocks noChangeAspect="1"/>
          </p:cNvGrpSpPr>
          <p:nvPr/>
        </p:nvGrpSpPr>
        <p:grpSpPr>
          <a:xfrm>
            <a:off x="2631299" y="992081"/>
            <a:ext cx="1174560" cy="1620000"/>
            <a:chOff x="2203062" y="1789920"/>
            <a:chExt cx="1443400" cy="19908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F2090E-2422-A047-9E3F-1827FFDBF51D}"/>
                </a:ext>
              </a:extLst>
            </p:cNvPr>
            <p:cNvGrpSpPr/>
            <p:nvPr/>
          </p:nvGrpSpPr>
          <p:grpSpPr>
            <a:xfrm>
              <a:off x="2203062" y="1789920"/>
              <a:ext cx="1443400" cy="1990800"/>
              <a:chOff x="1816982" y="3073205"/>
              <a:chExt cx="1443400" cy="198957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05D48559-8C90-5A7D-3512-654636EAF9F3}"/>
                  </a:ext>
                </a:extLst>
              </p:cNvPr>
              <p:cNvSpPr/>
              <p:nvPr/>
            </p:nvSpPr>
            <p:spPr>
              <a:xfrm>
                <a:off x="1816982" y="3691973"/>
                <a:ext cx="251209" cy="684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solidFill>
                    <a:srgbClr val="7030A0"/>
                  </a:solidFill>
                </a:endParaRP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7AE5092-DA5C-7014-E742-831F301F2FC9}"/>
                  </a:ext>
                </a:extLst>
              </p:cNvPr>
              <p:cNvSpPr/>
              <p:nvPr/>
            </p:nvSpPr>
            <p:spPr>
              <a:xfrm>
                <a:off x="2214379" y="3552908"/>
                <a:ext cx="251209" cy="1008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B5080F5-E2B9-6283-ECFF-16F05AC0E5F5}"/>
                  </a:ext>
                </a:extLst>
              </p:cNvPr>
              <p:cNvSpPr/>
              <p:nvPr/>
            </p:nvSpPr>
            <p:spPr>
              <a:xfrm>
                <a:off x="2611776" y="3241973"/>
                <a:ext cx="251209" cy="1584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A2D9D7E-8FB6-E432-0DE8-EE0D5DFB9AB1}"/>
                  </a:ext>
                </a:extLst>
              </p:cNvPr>
              <p:cNvSpPr/>
              <p:nvPr/>
            </p:nvSpPr>
            <p:spPr>
              <a:xfrm>
                <a:off x="3009173" y="3073205"/>
                <a:ext cx="251209" cy="1989573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49AF96-7589-5649-33DB-543E75BEF6EB}"/>
                </a:ext>
              </a:extLst>
            </p:cNvPr>
            <p:cNvSpPr txBox="1"/>
            <p:nvPr/>
          </p:nvSpPr>
          <p:spPr>
            <a:xfrm>
              <a:off x="2204918" y="3516271"/>
              <a:ext cx="8579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7030A0"/>
                  </a:solidFill>
                </a:rPr>
                <a:t>Generator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DA6D70-EBD5-F3C4-B1D4-4F39C80BD17F}"/>
              </a:ext>
            </a:extLst>
          </p:cNvPr>
          <p:cNvGrpSpPr>
            <a:grpSpLocks noChangeAspect="1"/>
          </p:cNvGrpSpPr>
          <p:nvPr/>
        </p:nvGrpSpPr>
        <p:grpSpPr>
          <a:xfrm>
            <a:off x="6406430" y="2174054"/>
            <a:ext cx="1152968" cy="1620000"/>
            <a:chOff x="9348355" y="4147725"/>
            <a:chExt cx="1443400" cy="20280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F90A57-889A-4636-E9DD-75E954603EC4}"/>
                </a:ext>
              </a:extLst>
            </p:cNvPr>
            <p:cNvGrpSpPr/>
            <p:nvPr/>
          </p:nvGrpSpPr>
          <p:grpSpPr>
            <a:xfrm>
              <a:off x="9348355" y="4147725"/>
              <a:ext cx="1443400" cy="1989573"/>
              <a:chOff x="9348355" y="4147725"/>
              <a:chExt cx="1443400" cy="1989573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BE7C0883-B73D-0183-7474-8B2E76A0FB7D}"/>
                  </a:ext>
                </a:extLst>
              </p:cNvPr>
              <p:cNvSpPr/>
              <p:nvPr/>
            </p:nvSpPr>
            <p:spPr>
              <a:xfrm>
                <a:off x="9348355" y="4147725"/>
                <a:ext cx="251209" cy="1989573"/>
              </a:xfrm>
              <a:prstGeom prst="roundRect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3118112-D006-A451-DF68-B7208E0F46D0}"/>
                  </a:ext>
                </a:extLst>
              </p:cNvPr>
              <p:cNvSpPr/>
              <p:nvPr/>
            </p:nvSpPr>
            <p:spPr>
              <a:xfrm>
                <a:off x="9745752" y="4350511"/>
                <a:ext cx="251209" cy="1584000"/>
              </a:xfrm>
              <a:prstGeom prst="roundRect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22DCD4D-C8BE-B01B-2605-7AAD5715C27A}"/>
                  </a:ext>
                </a:extLst>
              </p:cNvPr>
              <p:cNvSpPr/>
              <p:nvPr/>
            </p:nvSpPr>
            <p:spPr>
              <a:xfrm>
                <a:off x="10143149" y="4638511"/>
                <a:ext cx="251209" cy="1008000"/>
              </a:xfrm>
              <a:prstGeom prst="roundRect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2BD0EE61-F4CD-4102-9E6D-DB64249BA0B9}"/>
                  </a:ext>
                </a:extLst>
              </p:cNvPr>
              <p:cNvSpPr/>
              <p:nvPr/>
            </p:nvSpPr>
            <p:spPr>
              <a:xfrm>
                <a:off x="10540546" y="4800511"/>
                <a:ext cx="251209" cy="684000"/>
              </a:xfrm>
              <a:prstGeom prst="roundRect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43DB2-9222-72E4-0B60-FB2A8D16D3AE}"/>
                </a:ext>
              </a:extLst>
            </p:cNvPr>
            <p:cNvSpPr txBox="1"/>
            <p:nvPr/>
          </p:nvSpPr>
          <p:spPr>
            <a:xfrm>
              <a:off x="9654194" y="5914191"/>
              <a:ext cx="10919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0432FF"/>
                  </a:solidFill>
                </a:rPr>
                <a:t>Discriminator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160297-BDFB-A008-B819-1A4E4FC5210F}"/>
              </a:ext>
            </a:extLst>
          </p:cNvPr>
          <p:cNvCxnSpPr>
            <a:cxnSpLocks/>
          </p:cNvCxnSpPr>
          <p:nvPr/>
        </p:nvCxnSpPr>
        <p:spPr>
          <a:xfrm rot="5400000" flipV="1">
            <a:off x="5392803" y="2090304"/>
            <a:ext cx="1368000" cy="70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EC4F0B-DDD5-33D6-AFEB-A3CE74A35D19}"/>
              </a:ext>
            </a:extLst>
          </p:cNvPr>
          <p:cNvCxnSpPr>
            <a:cxnSpLocks/>
          </p:cNvCxnSpPr>
          <p:nvPr/>
        </p:nvCxnSpPr>
        <p:spPr>
          <a:xfrm rot="5400000" flipV="1">
            <a:off x="5392803" y="3831834"/>
            <a:ext cx="1368000" cy="70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4439ED-03A1-FA81-180B-B89143EE2E8D}"/>
              </a:ext>
            </a:extLst>
          </p:cNvPr>
          <p:cNvCxnSpPr>
            <a:cxnSpLocks/>
          </p:cNvCxnSpPr>
          <p:nvPr/>
        </p:nvCxnSpPr>
        <p:spPr>
          <a:xfrm flipV="1">
            <a:off x="6069603" y="2769294"/>
            <a:ext cx="288000" cy="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1453E1-3CE3-E146-F91C-5EF2D814E5E9}"/>
              </a:ext>
            </a:extLst>
          </p:cNvPr>
          <p:cNvCxnSpPr>
            <a:cxnSpLocks/>
          </p:cNvCxnSpPr>
          <p:nvPr/>
        </p:nvCxnSpPr>
        <p:spPr>
          <a:xfrm flipV="1">
            <a:off x="6069603" y="3142655"/>
            <a:ext cx="288000" cy="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F2171505-B3BA-60E8-D29B-40A435ED4211}"/>
              </a:ext>
            </a:extLst>
          </p:cNvPr>
          <p:cNvSpPr/>
          <p:nvPr/>
        </p:nvSpPr>
        <p:spPr>
          <a:xfrm>
            <a:off x="6078305" y="1526719"/>
            <a:ext cx="1452880" cy="838547"/>
          </a:xfrm>
          <a:custGeom>
            <a:avLst/>
            <a:gdLst>
              <a:gd name="connsiteX0" fmla="*/ 0 w 1452880"/>
              <a:gd name="connsiteY0" fmla="*/ 838547 h 838547"/>
              <a:gd name="connsiteX1" fmla="*/ 660400 w 1452880"/>
              <a:gd name="connsiteY1" fmla="*/ 5427 h 838547"/>
              <a:gd name="connsiteX2" fmla="*/ 1209040 w 1452880"/>
              <a:gd name="connsiteY2" fmla="*/ 482947 h 838547"/>
              <a:gd name="connsiteX3" fmla="*/ 1452880 w 1452880"/>
              <a:gd name="connsiteY3" fmla="*/ 564227 h 83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2880" h="838547">
                <a:moveTo>
                  <a:pt x="0" y="838547"/>
                </a:moveTo>
                <a:cubicBezTo>
                  <a:pt x="229446" y="451620"/>
                  <a:pt x="458893" y="64694"/>
                  <a:pt x="660400" y="5427"/>
                </a:cubicBezTo>
                <a:cubicBezTo>
                  <a:pt x="861907" y="-53840"/>
                  <a:pt x="1076960" y="389814"/>
                  <a:pt x="1209040" y="482947"/>
                </a:cubicBezTo>
                <a:cubicBezTo>
                  <a:pt x="1341120" y="576080"/>
                  <a:pt x="1397000" y="570153"/>
                  <a:pt x="1452880" y="564227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30444C-2227-832B-534F-6746B0B4CB17}"/>
              </a:ext>
            </a:extLst>
          </p:cNvPr>
          <p:cNvSpPr txBox="1"/>
          <p:nvPr/>
        </p:nvSpPr>
        <p:spPr>
          <a:xfrm>
            <a:off x="7567416" y="1852394"/>
            <a:ext cx="1451064" cy="4308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Ground Truth </a:t>
            </a:r>
          </a:p>
          <a:p>
            <a:pPr algn="ctr"/>
            <a:r>
              <a:rPr lang="en-GB" sz="1100" dirty="0"/>
              <a:t>Label: </a:t>
            </a:r>
            <a:r>
              <a:rPr lang="en-GB" sz="1100" b="1" dirty="0"/>
              <a:t>Fake</a:t>
            </a: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66595AE5-D191-0027-7286-17E2B68FEEA1}"/>
              </a:ext>
            </a:extLst>
          </p:cNvPr>
          <p:cNvSpPr/>
          <p:nvPr/>
        </p:nvSpPr>
        <p:spPr>
          <a:xfrm flipV="1">
            <a:off x="6078305" y="3665887"/>
            <a:ext cx="1500400" cy="1037555"/>
          </a:xfrm>
          <a:custGeom>
            <a:avLst/>
            <a:gdLst>
              <a:gd name="connsiteX0" fmla="*/ 0 w 1452880"/>
              <a:gd name="connsiteY0" fmla="*/ 838547 h 838547"/>
              <a:gd name="connsiteX1" fmla="*/ 660400 w 1452880"/>
              <a:gd name="connsiteY1" fmla="*/ 5427 h 838547"/>
              <a:gd name="connsiteX2" fmla="*/ 1209040 w 1452880"/>
              <a:gd name="connsiteY2" fmla="*/ 482947 h 838547"/>
              <a:gd name="connsiteX3" fmla="*/ 1452880 w 1452880"/>
              <a:gd name="connsiteY3" fmla="*/ 564227 h 83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2880" h="838547">
                <a:moveTo>
                  <a:pt x="0" y="838547"/>
                </a:moveTo>
                <a:cubicBezTo>
                  <a:pt x="229446" y="451620"/>
                  <a:pt x="458893" y="64694"/>
                  <a:pt x="660400" y="5427"/>
                </a:cubicBezTo>
                <a:cubicBezTo>
                  <a:pt x="861907" y="-53840"/>
                  <a:pt x="1076960" y="389814"/>
                  <a:pt x="1209040" y="482947"/>
                </a:cubicBezTo>
                <a:cubicBezTo>
                  <a:pt x="1341120" y="576080"/>
                  <a:pt x="1397000" y="570153"/>
                  <a:pt x="1452880" y="564227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FB9AB2-26B6-724E-4ED1-85596D8E1509}"/>
              </a:ext>
            </a:extLst>
          </p:cNvPr>
          <p:cNvSpPr txBox="1"/>
          <p:nvPr/>
        </p:nvSpPr>
        <p:spPr>
          <a:xfrm>
            <a:off x="7567416" y="3851158"/>
            <a:ext cx="1451064" cy="4308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Ground Truth </a:t>
            </a:r>
          </a:p>
          <a:p>
            <a:pPr algn="ctr"/>
            <a:r>
              <a:rPr lang="en-GB" sz="1100" dirty="0"/>
              <a:t>Label: </a:t>
            </a:r>
            <a:r>
              <a:rPr lang="en-GB" sz="1100" b="1" dirty="0"/>
              <a:t>Real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8512B1-45FA-D137-367C-9967F10E9E1D}"/>
              </a:ext>
            </a:extLst>
          </p:cNvPr>
          <p:cNvSpPr txBox="1"/>
          <p:nvPr/>
        </p:nvSpPr>
        <p:spPr>
          <a:xfrm>
            <a:off x="7845100" y="3025854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00CC00"/>
                </a:solidFill>
              </a:rPr>
              <a:t>Binary Cross Entropy Loss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F7287D5-7F77-201C-1FED-90C45979655A}"/>
              </a:ext>
            </a:extLst>
          </p:cNvPr>
          <p:cNvSpPr/>
          <p:nvPr/>
        </p:nvSpPr>
        <p:spPr>
          <a:xfrm>
            <a:off x="6018651" y="2248311"/>
            <a:ext cx="1884054" cy="1550937"/>
          </a:xfrm>
          <a:prstGeom prst="ellipse">
            <a:avLst/>
          </a:prstGeom>
          <a:noFill/>
          <a:ln w="317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E09C57-292B-FFC6-D298-7EEFD33DFAB5}"/>
              </a:ext>
            </a:extLst>
          </p:cNvPr>
          <p:cNvSpPr txBox="1"/>
          <p:nvPr/>
        </p:nvSpPr>
        <p:spPr>
          <a:xfrm>
            <a:off x="7501353" y="2436991"/>
            <a:ext cx="506870" cy="261610"/>
          </a:xfrm>
          <a:prstGeom prst="rect">
            <a:avLst/>
          </a:prstGeom>
          <a:solidFill>
            <a:schemeClr val="bg1"/>
          </a:solidFill>
          <a:ln w="22225">
            <a:solidFill>
              <a:srgbClr val="00CC00"/>
            </a:solidFill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00CC00"/>
                </a:solidFill>
              </a:rPr>
              <a:t>Train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169512-A0DE-842E-A848-E0EA308F016E}"/>
              </a:ext>
            </a:extLst>
          </p:cNvPr>
          <p:cNvCxnSpPr>
            <a:cxnSpLocks/>
            <a:stCxn id="61" idx="0"/>
            <a:endCxn id="64" idx="3"/>
          </p:cNvCxnSpPr>
          <p:nvPr/>
        </p:nvCxnSpPr>
        <p:spPr>
          <a:xfrm flipH="1" flipV="1">
            <a:off x="8008223" y="2567796"/>
            <a:ext cx="548077" cy="458058"/>
          </a:xfrm>
          <a:prstGeom prst="straightConnector1">
            <a:avLst/>
          </a:prstGeom>
          <a:ln w="22225">
            <a:solidFill>
              <a:srgbClr val="00CC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29A324B-ACEE-9005-CD88-AAB195D3AFAB}"/>
              </a:ext>
            </a:extLst>
          </p:cNvPr>
          <p:cNvSpPr txBox="1"/>
          <p:nvPr/>
        </p:nvSpPr>
        <p:spPr>
          <a:xfrm>
            <a:off x="20177" y="3238854"/>
            <a:ext cx="470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First, we need to train the </a:t>
            </a:r>
            <a:r>
              <a:rPr lang="en-GB" sz="1800" dirty="0">
                <a:solidFill>
                  <a:srgbClr val="0432FF"/>
                </a:solidFill>
              </a:rPr>
              <a:t>Discriminator</a:t>
            </a:r>
            <a:r>
              <a:rPr lang="en-GB" sz="1800" dirty="0"/>
              <a:t>: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A2E23E-050E-A3FC-A46F-E028241D5FFE}"/>
              </a:ext>
            </a:extLst>
          </p:cNvPr>
          <p:cNvSpPr txBox="1"/>
          <p:nvPr/>
        </p:nvSpPr>
        <p:spPr>
          <a:xfrm>
            <a:off x="98196" y="3744232"/>
            <a:ext cx="405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1. Use a random noise vector with the </a:t>
            </a:r>
            <a:r>
              <a:rPr lang="en-GB" sz="1800" dirty="0">
                <a:solidFill>
                  <a:srgbClr val="7030A0"/>
                </a:solidFill>
              </a:rPr>
              <a:t>Generator</a:t>
            </a:r>
            <a:r>
              <a:rPr lang="en-GB" sz="1800" dirty="0"/>
              <a:t> to produce a fake image.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96BEE0-D50C-4FFC-02D6-A4825148EDD1}"/>
              </a:ext>
            </a:extLst>
          </p:cNvPr>
          <p:cNvSpPr txBox="1"/>
          <p:nvPr/>
        </p:nvSpPr>
        <p:spPr>
          <a:xfrm>
            <a:off x="98836" y="4391051"/>
            <a:ext cx="406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2. Use the fake image and a real image to only train the </a:t>
            </a:r>
            <a:r>
              <a:rPr lang="en-GB" sz="1800" dirty="0">
                <a:solidFill>
                  <a:srgbClr val="0432FF"/>
                </a:solidFill>
              </a:rPr>
              <a:t>Discriminator</a:t>
            </a:r>
            <a:r>
              <a:rPr lang="en-GB" sz="1800" dirty="0"/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6FDC6C-0CBD-F1F3-4399-6C9F13DD7C7C}"/>
              </a:ext>
            </a:extLst>
          </p:cNvPr>
          <p:cNvSpPr txBox="1"/>
          <p:nvPr/>
        </p:nvSpPr>
        <p:spPr>
          <a:xfrm>
            <a:off x="190166" y="2427843"/>
            <a:ext cx="2419911" cy="646331"/>
          </a:xfrm>
          <a:prstGeom prst="rect">
            <a:avLst/>
          </a:prstGeom>
          <a:noFill/>
          <a:ln w="19050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40FF"/>
                </a:solidFill>
              </a:rPr>
              <a:t>Note that when the Discriminator is being trained, the weights of the Generator are not updated.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FC0693-1BDC-A191-40AC-FB9A1DEAC50E}"/>
                  </a:ext>
                </a:extLst>
              </p:cNvPr>
              <p:cNvSpPr txBox="1"/>
              <p:nvPr/>
            </p:nvSpPr>
            <p:spPr>
              <a:xfrm>
                <a:off x="74374" y="855141"/>
                <a:ext cx="20456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AB7942"/>
                    </a:solidFill>
                  </a:rPr>
                  <a:t>We always start from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AB7942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i="1" dirty="0">
                    <a:solidFill>
                      <a:srgbClr val="AB7942"/>
                    </a:solidFill>
                  </a:rPr>
                  <a:t>.</a:t>
                </a:r>
              </a:p>
              <a:p>
                <a:pPr algn="ctr"/>
                <a:r>
                  <a:rPr lang="en-GB" dirty="0">
                    <a:solidFill>
                      <a:srgbClr val="AB7942"/>
                    </a:solidFill>
                  </a:rPr>
                  <a:t>(Random Noise)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FC0693-1BDC-A191-40AC-FB9A1DEA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4" y="855141"/>
                <a:ext cx="2045625" cy="523220"/>
              </a:xfrm>
              <a:prstGeom prst="rect">
                <a:avLst/>
              </a:prstGeom>
              <a:blipFill>
                <a:blip r:embed="rId8"/>
                <a:stretch>
                  <a:fillRect l="-613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FE7EDCF1-6AD4-602E-3C83-2AE6C9B05683}"/>
              </a:ext>
            </a:extLst>
          </p:cNvPr>
          <p:cNvSpPr/>
          <p:nvPr/>
        </p:nvSpPr>
        <p:spPr>
          <a:xfrm>
            <a:off x="1111624" y="1420333"/>
            <a:ext cx="649441" cy="352750"/>
          </a:xfrm>
          <a:custGeom>
            <a:avLst/>
            <a:gdLst>
              <a:gd name="connsiteX0" fmla="*/ 0 w 1686560"/>
              <a:gd name="connsiteY0" fmla="*/ 0 h 352750"/>
              <a:gd name="connsiteX1" fmla="*/ 325120 w 1686560"/>
              <a:gd name="connsiteY1" fmla="*/ 314960 h 352750"/>
              <a:gd name="connsiteX2" fmla="*/ 1686560 w 1686560"/>
              <a:gd name="connsiteY2" fmla="*/ 335280 h 3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560" h="352750">
                <a:moveTo>
                  <a:pt x="0" y="0"/>
                </a:moveTo>
                <a:cubicBezTo>
                  <a:pt x="22013" y="129540"/>
                  <a:pt x="44027" y="259080"/>
                  <a:pt x="325120" y="314960"/>
                </a:cubicBezTo>
                <a:cubicBezTo>
                  <a:pt x="606213" y="370840"/>
                  <a:pt x="1146386" y="353060"/>
                  <a:pt x="1686560" y="335280"/>
                </a:cubicBezTo>
              </a:path>
            </a:pathLst>
          </a:custGeom>
          <a:noFill/>
          <a:ln w="22225">
            <a:solidFill>
              <a:srgbClr val="AB794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352CDC-9437-8D29-105B-DE58AADDA365}"/>
              </a:ext>
            </a:extLst>
          </p:cNvPr>
          <p:cNvSpPr txBox="1"/>
          <p:nvPr/>
        </p:nvSpPr>
        <p:spPr>
          <a:xfrm>
            <a:off x="10035822" y="73264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4" name="Google Shape;52;p8">
            <a:extLst>
              <a:ext uri="{FF2B5EF4-FFF2-40B4-BE49-F238E27FC236}">
                <a16:creationId xmlns:a16="http://schemas.microsoft.com/office/drawing/2014/main" id="{DF1B0E3C-E427-B420-2640-36CE23BDE08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71283" y="193596"/>
            <a:ext cx="1552555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Training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33131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 animBg="1"/>
      <p:bldP spid="13" grpId="0"/>
      <p:bldP spid="33" grpId="0" animBg="1"/>
      <p:bldP spid="34" grpId="0" animBg="1"/>
      <p:bldP spid="35" grpId="0" animBg="1"/>
      <p:bldP spid="36" grpId="0" animBg="1"/>
      <p:bldP spid="61" grpId="0"/>
      <p:bldP spid="63" grpId="0" animBg="1"/>
      <p:bldP spid="64" grpId="0" animBg="1"/>
      <p:bldP spid="66" grpId="0"/>
      <p:bldP spid="67" grpId="0"/>
      <p:bldP spid="68" grpId="0"/>
      <p:bldP spid="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736823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Generative Adversarial Networks</a:t>
            </a:r>
            <a:endParaRPr lang="en-GB" sz="32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A302060-A8AB-1312-CE53-8D640D696B22}"/>
              </a:ext>
            </a:extLst>
          </p:cNvPr>
          <p:cNvCxnSpPr>
            <a:cxnSpLocks/>
          </p:cNvCxnSpPr>
          <p:nvPr/>
        </p:nvCxnSpPr>
        <p:spPr>
          <a:xfrm flipV="1">
            <a:off x="5500803" y="1409764"/>
            <a:ext cx="587619" cy="70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BB0B85-0511-026D-97A2-F950481F9353}"/>
              </a:ext>
            </a:extLst>
          </p:cNvPr>
          <p:cNvSpPr/>
          <p:nvPr/>
        </p:nvSpPr>
        <p:spPr>
          <a:xfrm>
            <a:off x="1893353" y="1550714"/>
            <a:ext cx="251209" cy="468000"/>
          </a:xfrm>
          <a:prstGeom prst="roundRect">
            <a:avLst/>
          </a:prstGeom>
          <a:solidFill>
            <a:srgbClr val="AB7942"/>
          </a:solidFill>
          <a:ln>
            <a:solidFill>
              <a:srgbClr val="AB7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09332-34BF-871B-1A51-083C7B236BFF}"/>
                  </a:ext>
                </a:extLst>
              </p:cNvPr>
              <p:cNvSpPr txBox="1"/>
              <p:nvPr/>
            </p:nvSpPr>
            <p:spPr>
              <a:xfrm>
                <a:off x="1788891" y="1878167"/>
                <a:ext cx="423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F09332-34BF-871B-1A51-083C7B236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91" y="1878167"/>
                <a:ext cx="42396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9013BF-5908-9184-F573-66ABA3EC2BB1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2144562" y="1774382"/>
            <a:ext cx="486737" cy="10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B364C1-4D48-31E4-27FF-1CA08D94F846}"/>
              </a:ext>
            </a:extLst>
          </p:cNvPr>
          <p:cNvSpPr>
            <a:spLocks noChangeAspect="1"/>
          </p:cNvSpPr>
          <p:nvPr/>
        </p:nvSpPr>
        <p:spPr>
          <a:xfrm>
            <a:off x="4433177" y="912965"/>
            <a:ext cx="218045" cy="172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D11F3-5E79-0C78-F756-1E0F250DE675}"/>
                  </a:ext>
                </a:extLst>
              </p:cNvPr>
              <p:cNvSpPr txBox="1"/>
              <p:nvPr/>
            </p:nvSpPr>
            <p:spPr>
              <a:xfrm>
                <a:off x="4723165" y="2295689"/>
                <a:ext cx="9013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fake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D11F3-5E79-0C78-F756-1E0F250DE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165" y="2295689"/>
                <a:ext cx="901337" cy="461665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613C03-0453-6A8D-5A78-D3968AB4BE92}"/>
              </a:ext>
            </a:extLst>
          </p:cNvPr>
          <p:cNvCxnSpPr>
            <a:cxnSpLocks/>
          </p:cNvCxnSpPr>
          <p:nvPr/>
        </p:nvCxnSpPr>
        <p:spPr>
          <a:xfrm flipV="1">
            <a:off x="3823496" y="1783313"/>
            <a:ext cx="587619" cy="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E82E1-E2A3-1DBC-CD8D-A39D7024B9B7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11050"/>
          <a:stretch/>
        </p:blipFill>
        <p:spPr>
          <a:xfrm>
            <a:off x="4819560" y="926512"/>
            <a:ext cx="1080000" cy="1080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51EB1E4-D13F-238F-9967-86B0CFDD1513}"/>
              </a:ext>
            </a:extLst>
          </p:cNvPr>
          <p:cNvGrpSpPr>
            <a:grpSpLocks noChangeAspect="1"/>
          </p:cNvGrpSpPr>
          <p:nvPr/>
        </p:nvGrpSpPr>
        <p:grpSpPr>
          <a:xfrm>
            <a:off x="2631299" y="992081"/>
            <a:ext cx="1174560" cy="1620000"/>
            <a:chOff x="2203062" y="1789920"/>
            <a:chExt cx="1443400" cy="19908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F2090E-2422-A047-9E3F-1827FFDBF51D}"/>
                </a:ext>
              </a:extLst>
            </p:cNvPr>
            <p:cNvGrpSpPr/>
            <p:nvPr/>
          </p:nvGrpSpPr>
          <p:grpSpPr>
            <a:xfrm>
              <a:off x="2203062" y="1789920"/>
              <a:ext cx="1443400" cy="1990800"/>
              <a:chOff x="1816982" y="3073205"/>
              <a:chExt cx="1443400" cy="198957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05D48559-8C90-5A7D-3512-654636EAF9F3}"/>
                  </a:ext>
                </a:extLst>
              </p:cNvPr>
              <p:cNvSpPr/>
              <p:nvPr/>
            </p:nvSpPr>
            <p:spPr>
              <a:xfrm>
                <a:off x="1816982" y="3691973"/>
                <a:ext cx="251209" cy="684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solidFill>
                    <a:srgbClr val="7030A0"/>
                  </a:solidFill>
                </a:endParaRP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7AE5092-DA5C-7014-E742-831F301F2FC9}"/>
                  </a:ext>
                </a:extLst>
              </p:cNvPr>
              <p:cNvSpPr/>
              <p:nvPr/>
            </p:nvSpPr>
            <p:spPr>
              <a:xfrm>
                <a:off x="2214379" y="3552908"/>
                <a:ext cx="251209" cy="1008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solidFill>
                    <a:srgbClr val="7030A0"/>
                  </a:solidFill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B5080F5-E2B9-6283-ECFF-16F05AC0E5F5}"/>
                  </a:ext>
                </a:extLst>
              </p:cNvPr>
              <p:cNvSpPr/>
              <p:nvPr/>
            </p:nvSpPr>
            <p:spPr>
              <a:xfrm>
                <a:off x="2611776" y="3241973"/>
                <a:ext cx="251209" cy="1584000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solidFill>
                    <a:srgbClr val="7030A0"/>
                  </a:solidFill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A2D9D7E-8FB6-E432-0DE8-EE0D5DFB9AB1}"/>
                  </a:ext>
                </a:extLst>
              </p:cNvPr>
              <p:cNvSpPr/>
              <p:nvPr/>
            </p:nvSpPr>
            <p:spPr>
              <a:xfrm>
                <a:off x="3009173" y="3073205"/>
                <a:ext cx="251209" cy="1989573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49AF96-7589-5649-33DB-543E75BEF6EB}"/>
                </a:ext>
              </a:extLst>
            </p:cNvPr>
            <p:cNvSpPr txBox="1"/>
            <p:nvPr/>
          </p:nvSpPr>
          <p:spPr>
            <a:xfrm>
              <a:off x="2204918" y="3516271"/>
              <a:ext cx="8579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7030A0"/>
                  </a:solidFill>
                </a:rPr>
                <a:t>Generator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DA6D70-EBD5-F3C4-B1D4-4F39C80BD17F}"/>
              </a:ext>
            </a:extLst>
          </p:cNvPr>
          <p:cNvGrpSpPr>
            <a:grpSpLocks noChangeAspect="1"/>
          </p:cNvGrpSpPr>
          <p:nvPr/>
        </p:nvGrpSpPr>
        <p:grpSpPr>
          <a:xfrm>
            <a:off x="6406430" y="2174054"/>
            <a:ext cx="1152968" cy="1620000"/>
            <a:chOff x="9348355" y="4147725"/>
            <a:chExt cx="1443400" cy="20280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F90A57-889A-4636-E9DD-75E954603EC4}"/>
                </a:ext>
              </a:extLst>
            </p:cNvPr>
            <p:cNvGrpSpPr/>
            <p:nvPr/>
          </p:nvGrpSpPr>
          <p:grpSpPr>
            <a:xfrm>
              <a:off x="9348355" y="4147725"/>
              <a:ext cx="1443400" cy="1989573"/>
              <a:chOff x="9348355" y="4147725"/>
              <a:chExt cx="1443400" cy="1989573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BE7C0883-B73D-0183-7474-8B2E76A0FB7D}"/>
                  </a:ext>
                </a:extLst>
              </p:cNvPr>
              <p:cNvSpPr/>
              <p:nvPr/>
            </p:nvSpPr>
            <p:spPr>
              <a:xfrm>
                <a:off x="9348355" y="4147725"/>
                <a:ext cx="251209" cy="1989573"/>
              </a:xfrm>
              <a:prstGeom prst="roundRect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3118112-D006-A451-DF68-B7208E0F46D0}"/>
                  </a:ext>
                </a:extLst>
              </p:cNvPr>
              <p:cNvSpPr/>
              <p:nvPr/>
            </p:nvSpPr>
            <p:spPr>
              <a:xfrm>
                <a:off x="9745752" y="4350511"/>
                <a:ext cx="251209" cy="1584000"/>
              </a:xfrm>
              <a:prstGeom prst="roundRect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22DCD4D-C8BE-B01B-2605-7AAD5715C27A}"/>
                  </a:ext>
                </a:extLst>
              </p:cNvPr>
              <p:cNvSpPr/>
              <p:nvPr/>
            </p:nvSpPr>
            <p:spPr>
              <a:xfrm>
                <a:off x="10143149" y="4638511"/>
                <a:ext cx="251209" cy="1008000"/>
              </a:xfrm>
              <a:prstGeom prst="roundRect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2BD0EE61-F4CD-4102-9E6D-DB64249BA0B9}"/>
                  </a:ext>
                </a:extLst>
              </p:cNvPr>
              <p:cNvSpPr/>
              <p:nvPr/>
            </p:nvSpPr>
            <p:spPr>
              <a:xfrm>
                <a:off x="10540546" y="4800511"/>
                <a:ext cx="251209" cy="684000"/>
              </a:xfrm>
              <a:prstGeom prst="roundRect">
                <a:avLst/>
              </a:prstGeom>
              <a:solidFill>
                <a:srgbClr val="0432FF"/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A43DB2-9222-72E4-0B60-FB2A8D16D3AE}"/>
                </a:ext>
              </a:extLst>
            </p:cNvPr>
            <p:cNvSpPr txBox="1"/>
            <p:nvPr/>
          </p:nvSpPr>
          <p:spPr>
            <a:xfrm>
              <a:off x="9654194" y="5914191"/>
              <a:ext cx="10919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0432FF"/>
                  </a:solidFill>
                </a:rPr>
                <a:t>Discriminator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160297-BDFB-A008-B819-1A4E4FC5210F}"/>
              </a:ext>
            </a:extLst>
          </p:cNvPr>
          <p:cNvCxnSpPr>
            <a:cxnSpLocks/>
          </p:cNvCxnSpPr>
          <p:nvPr/>
        </p:nvCxnSpPr>
        <p:spPr>
          <a:xfrm rot="5400000" flipV="1">
            <a:off x="5392803" y="2090304"/>
            <a:ext cx="1368000" cy="70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C4439ED-03A1-FA81-180B-B89143EE2E8D}"/>
              </a:ext>
            </a:extLst>
          </p:cNvPr>
          <p:cNvCxnSpPr>
            <a:cxnSpLocks/>
          </p:cNvCxnSpPr>
          <p:nvPr/>
        </p:nvCxnSpPr>
        <p:spPr>
          <a:xfrm flipV="1">
            <a:off x="6069603" y="2769294"/>
            <a:ext cx="288000" cy="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F2171505-B3BA-60E8-D29B-40A435ED4211}"/>
              </a:ext>
            </a:extLst>
          </p:cNvPr>
          <p:cNvSpPr/>
          <p:nvPr/>
        </p:nvSpPr>
        <p:spPr>
          <a:xfrm>
            <a:off x="6078305" y="1600957"/>
            <a:ext cx="1075921" cy="459507"/>
          </a:xfrm>
          <a:custGeom>
            <a:avLst/>
            <a:gdLst>
              <a:gd name="connsiteX0" fmla="*/ 0 w 1452880"/>
              <a:gd name="connsiteY0" fmla="*/ 838547 h 838547"/>
              <a:gd name="connsiteX1" fmla="*/ 660400 w 1452880"/>
              <a:gd name="connsiteY1" fmla="*/ 5427 h 838547"/>
              <a:gd name="connsiteX2" fmla="*/ 1209040 w 1452880"/>
              <a:gd name="connsiteY2" fmla="*/ 482947 h 838547"/>
              <a:gd name="connsiteX3" fmla="*/ 1452880 w 1452880"/>
              <a:gd name="connsiteY3" fmla="*/ 564227 h 83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2880" h="838547">
                <a:moveTo>
                  <a:pt x="0" y="838547"/>
                </a:moveTo>
                <a:cubicBezTo>
                  <a:pt x="229446" y="451620"/>
                  <a:pt x="458893" y="64694"/>
                  <a:pt x="660400" y="5427"/>
                </a:cubicBezTo>
                <a:cubicBezTo>
                  <a:pt x="861907" y="-53840"/>
                  <a:pt x="1076960" y="389814"/>
                  <a:pt x="1209040" y="482947"/>
                </a:cubicBezTo>
                <a:cubicBezTo>
                  <a:pt x="1341120" y="576080"/>
                  <a:pt x="1397000" y="570153"/>
                  <a:pt x="1452880" y="564227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30444C-2227-832B-534F-6746B0B4CB17}"/>
              </a:ext>
            </a:extLst>
          </p:cNvPr>
          <p:cNvSpPr txBox="1"/>
          <p:nvPr/>
        </p:nvSpPr>
        <p:spPr>
          <a:xfrm>
            <a:off x="7227370" y="1671485"/>
            <a:ext cx="1451064" cy="4308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Ground Truth </a:t>
            </a:r>
          </a:p>
          <a:p>
            <a:pPr algn="ctr"/>
            <a:r>
              <a:rPr lang="en-GB" sz="1100" dirty="0"/>
              <a:t>Label: </a:t>
            </a:r>
            <a:r>
              <a:rPr lang="en-GB" sz="1100" b="1" dirty="0">
                <a:solidFill>
                  <a:srgbClr val="FF0000"/>
                </a:solidFill>
              </a:rPr>
              <a:t>Real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8512B1-45FA-D137-367C-9967F10E9E1D}"/>
              </a:ext>
            </a:extLst>
          </p:cNvPr>
          <p:cNvSpPr txBox="1"/>
          <p:nvPr/>
        </p:nvSpPr>
        <p:spPr>
          <a:xfrm>
            <a:off x="7832763" y="2802712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00CC00"/>
                </a:solidFill>
              </a:rPr>
              <a:t>Binary Cross Entropy Loss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F7287D5-7F77-201C-1FED-90C45979655A}"/>
              </a:ext>
            </a:extLst>
          </p:cNvPr>
          <p:cNvSpPr/>
          <p:nvPr/>
        </p:nvSpPr>
        <p:spPr>
          <a:xfrm>
            <a:off x="2349293" y="1029750"/>
            <a:ext cx="1884054" cy="1550937"/>
          </a:xfrm>
          <a:prstGeom prst="ellipse">
            <a:avLst/>
          </a:prstGeom>
          <a:noFill/>
          <a:ln w="3175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E09C57-292B-FFC6-D298-7EEFD33DFAB5}"/>
              </a:ext>
            </a:extLst>
          </p:cNvPr>
          <p:cNvSpPr txBox="1"/>
          <p:nvPr/>
        </p:nvSpPr>
        <p:spPr>
          <a:xfrm>
            <a:off x="3053890" y="902143"/>
            <a:ext cx="506870" cy="261610"/>
          </a:xfrm>
          <a:prstGeom prst="rect">
            <a:avLst/>
          </a:prstGeom>
          <a:solidFill>
            <a:schemeClr val="bg1"/>
          </a:solidFill>
          <a:ln w="22225">
            <a:solidFill>
              <a:srgbClr val="00CC00"/>
            </a:solidFill>
          </a:ln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00CC00"/>
                </a:solidFill>
              </a:rPr>
              <a:t>Train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169512-A0DE-842E-A848-E0EA308F016E}"/>
              </a:ext>
            </a:extLst>
          </p:cNvPr>
          <p:cNvCxnSpPr>
            <a:cxnSpLocks/>
            <a:stCxn id="61" idx="0"/>
            <a:endCxn id="64" idx="3"/>
          </p:cNvCxnSpPr>
          <p:nvPr/>
        </p:nvCxnSpPr>
        <p:spPr>
          <a:xfrm flipH="1" flipV="1">
            <a:off x="3560760" y="1032948"/>
            <a:ext cx="4983203" cy="1769764"/>
          </a:xfrm>
          <a:prstGeom prst="straightConnector1">
            <a:avLst/>
          </a:prstGeom>
          <a:ln w="22225">
            <a:solidFill>
              <a:srgbClr val="00CC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29A324B-ACEE-9005-CD88-AAB195D3AFAB}"/>
              </a:ext>
            </a:extLst>
          </p:cNvPr>
          <p:cNvSpPr txBox="1"/>
          <p:nvPr/>
        </p:nvSpPr>
        <p:spPr>
          <a:xfrm>
            <a:off x="144355" y="2843740"/>
            <a:ext cx="470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Next, we need to train the </a:t>
            </a:r>
            <a:r>
              <a:rPr lang="en-GB" sz="1800" dirty="0">
                <a:solidFill>
                  <a:srgbClr val="7030A0"/>
                </a:solidFill>
              </a:rPr>
              <a:t>Generator</a:t>
            </a:r>
            <a:r>
              <a:rPr lang="en-GB" sz="1800" dirty="0"/>
              <a:t>: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A2E23E-050E-A3FC-A46F-E028241D5FFE}"/>
              </a:ext>
            </a:extLst>
          </p:cNvPr>
          <p:cNvSpPr txBox="1"/>
          <p:nvPr/>
        </p:nvSpPr>
        <p:spPr>
          <a:xfrm>
            <a:off x="335265" y="3224939"/>
            <a:ext cx="4054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1. Use a random noise vector with the </a:t>
            </a:r>
            <a:r>
              <a:rPr lang="en-GB" sz="1800" dirty="0">
                <a:solidFill>
                  <a:srgbClr val="7030A0"/>
                </a:solidFill>
              </a:rPr>
              <a:t>Generator</a:t>
            </a:r>
            <a:r>
              <a:rPr lang="en-GB" sz="1800" dirty="0"/>
              <a:t> to produce a fake image.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96BEE0-D50C-4FFC-02D6-A4825148EDD1}"/>
              </a:ext>
            </a:extLst>
          </p:cNvPr>
          <p:cNvSpPr txBox="1"/>
          <p:nvPr/>
        </p:nvSpPr>
        <p:spPr>
          <a:xfrm>
            <a:off x="335905" y="3905625"/>
            <a:ext cx="406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2. Pass the fake image through the </a:t>
            </a:r>
            <a:r>
              <a:rPr lang="en-GB" sz="1800" dirty="0">
                <a:solidFill>
                  <a:srgbClr val="0432FF"/>
                </a:solidFill>
              </a:rPr>
              <a:t>Discriminator</a:t>
            </a:r>
            <a:r>
              <a:rPr lang="en-GB" sz="1800" dirty="0"/>
              <a:t>, but with a </a:t>
            </a:r>
            <a:r>
              <a:rPr lang="en-GB" sz="1800" dirty="0">
                <a:solidFill>
                  <a:srgbClr val="FF0000"/>
                </a:solidFill>
              </a:rPr>
              <a:t>Real</a:t>
            </a:r>
            <a:r>
              <a:rPr lang="en-GB" sz="1800" dirty="0"/>
              <a:t> label.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FC0693-1BDC-A191-40AC-FB9A1DEAC50E}"/>
                  </a:ext>
                </a:extLst>
              </p:cNvPr>
              <p:cNvSpPr txBox="1"/>
              <p:nvPr/>
            </p:nvSpPr>
            <p:spPr>
              <a:xfrm>
                <a:off x="145392" y="1036190"/>
                <a:ext cx="19366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AB7942"/>
                    </a:solidFill>
                  </a:rPr>
                  <a:t>Again, we sample a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rgbClr val="AB7942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i="1" dirty="0">
                    <a:solidFill>
                      <a:srgbClr val="AB794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FC0693-1BDC-A191-40AC-FB9A1DEAC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92" y="1036190"/>
                <a:ext cx="1936620" cy="307777"/>
              </a:xfrm>
              <a:prstGeom prst="rect">
                <a:avLst/>
              </a:prstGeom>
              <a:blipFill>
                <a:blip r:embed="rId6"/>
                <a:stretch>
                  <a:fillRect l="-64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FE7EDCF1-6AD4-602E-3C83-2AE6C9B05683}"/>
              </a:ext>
            </a:extLst>
          </p:cNvPr>
          <p:cNvSpPr/>
          <p:nvPr/>
        </p:nvSpPr>
        <p:spPr>
          <a:xfrm>
            <a:off x="1111624" y="1420333"/>
            <a:ext cx="649441" cy="352750"/>
          </a:xfrm>
          <a:custGeom>
            <a:avLst/>
            <a:gdLst>
              <a:gd name="connsiteX0" fmla="*/ 0 w 1686560"/>
              <a:gd name="connsiteY0" fmla="*/ 0 h 352750"/>
              <a:gd name="connsiteX1" fmla="*/ 325120 w 1686560"/>
              <a:gd name="connsiteY1" fmla="*/ 314960 h 352750"/>
              <a:gd name="connsiteX2" fmla="*/ 1686560 w 1686560"/>
              <a:gd name="connsiteY2" fmla="*/ 335280 h 3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6560" h="352750">
                <a:moveTo>
                  <a:pt x="0" y="0"/>
                </a:moveTo>
                <a:cubicBezTo>
                  <a:pt x="22013" y="129540"/>
                  <a:pt x="44027" y="259080"/>
                  <a:pt x="325120" y="314960"/>
                </a:cubicBezTo>
                <a:cubicBezTo>
                  <a:pt x="606213" y="370840"/>
                  <a:pt x="1146386" y="353060"/>
                  <a:pt x="1686560" y="335280"/>
                </a:cubicBezTo>
              </a:path>
            </a:pathLst>
          </a:custGeom>
          <a:noFill/>
          <a:ln w="22225">
            <a:solidFill>
              <a:srgbClr val="AB794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352CDC-9437-8D29-105B-DE58AADDA365}"/>
              </a:ext>
            </a:extLst>
          </p:cNvPr>
          <p:cNvSpPr txBox="1"/>
          <p:nvPr/>
        </p:nvSpPr>
        <p:spPr>
          <a:xfrm>
            <a:off x="10035822" y="73264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4" name="Google Shape;52;p8">
            <a:extLst>
              <a:ext uri="{FF2B5EF4-FFF2-40B4-BE49-F238E27FC236}">
                <a16:creationId xmlns:a16="http://schemas.microsoft.com/office/drawing/2014/main" id="{DF1B0E3C-E427-B420-2640-36CE23BDE08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71283" y="193596"/>
            <a:ext cx="1552555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Training</a:t>
            </a:r>
            <a:endParaRPr b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4178BD-81AA-DC77-E381-59825BDE6B9A}"/>
              </a:ext>
            </a:extLst>
          </p:cNvPr>
          <p:cNvSpPr txBox="1"/>
          <p:nvPr/>
        </p:nvSpPr>
        <p:spPr>
          <a:xfrm>
            <a:off x="4651119" y="3945228"/>
            <a:ext cx="406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3. We then use the gradients from the </a:t>
            </a:r>
            <a:r>
              <a:rPr lang="en-GB" sz="1800" dirty="0">
                <a:solidFill>
                  <a:srgbClr val="0432FF"/>
                </a:solidFill>
              </a:rPr>
              <a:t>Discriminator </a:t>
            </a:r>
            <a:r>
              <a:rPr lang="en-GB" sz="1800" dirty="0"/>
              <a:t>to train the </a:t>
            </a:r>
            <a:r>
              <a:rPr lang="en-GB" sz="1800" dirty="0">
                <a:solidFill>
                  <a:srgbClr val="7030A0"/>
                </a:solidFill>
              </a:rPr>
              <a:t>Generator</a:t>
            </a:r>
            <a:r>
              <a:rPr lang="en-GB" sz="1800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615047-6F5F-1130-E220-8E6DF1159FA8}"/>
              </a:ext>
            </a:extLst>
          </p:cNvPr>
          <p:cNvSpPr txBox="1"/>
          <p:nvPr/>
        </p:nvSpPr>
        <p:spPr>
          <a:xfrm>
            <a:off x="114331" y="4674426"/>
            <a:ext cx="8915338" cy="323165"/>
          </a:xfrm>
          <a:prstGeom prst="rect">
            <a:avLst/>
          </a:prstGeom>
          <a:noFill/>
          <a:ln w="19050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dirty="0">
                <a:solidFill>
                  <a:srgbClr val="FF40FF"/>
                </a:solidFill>
              </a:rPr>
              <a:t>Note that we are trying to </a:t>
            </a:r>
            <a:r>
              <a:rPr lang="en-GB" sz="1500" b="1" i="1" dirty="0">
                <a:solidFill>
                  <a:srgbClr val="FF40FF"/>
                </a:solidFill>
              </a:rPr>
              <a:t>fool</a:t>
            </a:r>
            <a:r>
              <a:rPr lang="en-GB" sz="1500" dirty="0">
                <a:solidFill>
                  <a:srgbClr val="FF40FF"/>
                </a:solidFill>
              </a:rPr>
              <a:t> the Discriminator, which is why the </a:t>
            </a:r>
            <a:r>
              <a:rPr lang="en-GB" sz="1500" dirty="0">
                <a:solidFill>
                  <a:srgbClr val="FF0000"/>
                </a:solidFill>
              </a:rPr>
              <a:t>Real</a:t>
            </a:r>
            <a:r>
              <a:rPr lang="en-GB" sz="1500" dirty="0">
                <a:solidFill>
                  <a:srgbClr val="FF40FF"/>
                </a:solidFill>
              </a:rPr>
              <a:t> label is used for the fake image.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2332AD-F578-C532-E292-54337A9EAEE5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4052711" y="4162334"/>
            <a:ext cx="519289" cy="512092"/>
          </a:xfrm>
          <a:prstGeom prst="straightConnector1">
            <a:avLst/>
          </a:prstGeom>
          <a:ln w="22225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7111EA-FFF0-ADA3-0ECB-E06B3F455DBC}"/>
              </a:ext>
            </a:extLst>
          </p:cNvPr>
          <p:cNvSpPr txBox="1"/>
          <p:nvPr/>
        </p:nvSpPr>
        <p:spPr>
          <a:xfrm>
            <a:off x="6244664" y="805357"/>
            <a:ext cx="2785005" cy="461665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continue to iteratively train both until we reach equilibrium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483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9" grpId="0"/>
      <p:bldP spid="33" grpId="0" animBg="1"/>
      <p:bldP spid="34" grpId="0" animBg="1"/>
      <p:bldP spid="61" grpId="0"/>
      <p:bldP spid="63" grpId="0" animBg="1"/>
      <p:bldP spid="64" grpId="0" animBg="1"/>
      <p:bldP spid="67" grpId="0"/>
      <p:bldP spid="68" grpId="0"/>
      <p:bldP spid="70" grpId="0"/>
      <p:bldP spid="71" grpId="0" animBg="1"/>
      <p:bldP spid="39" grpId="0"/>
      <p:bldP spid="40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736823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Generative Adversarial Networks</a:t>
            </a:r>
            <a:endParaRPr lang="en-GB" sz="3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352CDC-9437-8D29-105B-DE58AADDA365}"/>
              </a:ext>
            </a:extLst>
          </p:cNvPr>
          <p:cNvSpPr txBox="1"/>
          <p:nvPr/>
        </p:nvSpPr>
        <p:spPr>
          <a:xfrm>
            <a:off x="10035822" y="73264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4" name="Google Shape;52;p8">
            <a:extLst>
              <a:ext uri="{FF2B5EF4-FFF2-40B4-BE49-F238E27FC236}">
                <a16:creationId xmlns:a16="http://schemas.microsoft.com/office/drawing/2014/main" id="{DF1B0E3C-E427-B420-2640-36CE23BDE08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71283" y="193596"/>
            <a:ext cx="1552555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Objective</a:t>
            </a:r>
            <a:endParaRPr b="0" dirty="0"/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85FF7785-3D98-1029-28BE-196F67ADE464}"/>
              </a:ext>
            </a:extLst>
          </p:cNvPr>
          <p:cNvSpPr txBox="1">
            <a:spLocks/>
          </p:cNvSpPr>
          <p:nvPr/>
        </p:nvSpPr>
        <p:spPr>
          <a:xfrm>
            <a:off x="0" y="712393"/>
            <a:ext cx="5284203" cy="6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GB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 function:</a:t>
            </a:r>
            <a:endParaRPr lang="en-GB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61263B5-C17F-DEB9-91B0-23DBF4960155}"/>
              </a:ext>
            </a:extLst>
          </p:cNvPr>
          <p:cNvSpPr txBox="1">
            <a:spLocks/>
          </p:cNvSpPr>
          <p:nvPr/>
        </p:nvSpPr>
        <p:spPr>
          <a:xfrm>
            <a:off x="581451" y="1393716"/>
            <a:ext cx="11063424" cy="684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Generator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en-GB" sz="2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>
                <a:solidFill>
                  <a:srgbClr val="0432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Discriminator</a:t>
            </a:r>
            <a:r>
              <a:rPr lang="en-GB" sz="20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</a:t>
            </a:r>
            <a:r>
              <a:rPr lang="en-GB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trained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jointly in minimax game: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72B8B3D-0F80-B2A2-DA78-F6CD518AEE3D}"/>
                  </a:ext>
                </a:extLst>
              </p:cNvPr>
              <p:cNvSpPr txBox="1"/>
              <p:nvPr/>
            </p:nvSpPr>
            <p:spPr>
              <a:xfrm>
                <a:off x="276722" y="2061628"/>
                <a:ext cx="8304709" cy="656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GB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GB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72B8B3D-0F80-B2A2-DA78-F6CD518AE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22" y="2061628"/>
                <a:ext cx="8304709" cy="656718"/>
              </a:xfrm>
              <a:prstGeom prst="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ectangle 91">
            <a:extLst>
              <a:ext uri="{FF2B5EF4-FFF2-40B4-BE49-F238E27FC236}">
                <a16:creationId xmlns:a16="http://schemas.microsoft.com/office/drawing/2014/main" id="{B0354E59-7F71-BEFF-69C2-C50F92E4C3C6}"/>
              </a:ext>
            </a:extLst>
          </p:cNvPr>
          <p:cNvSpPr/>
          <p:nvPr/>
        </p:nvSpPr>
        <p:spPr>
          <a:xfrm>
            <a:off x="3266411" y="2075555"/>
            <a:ext cx="890547" cy="496195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D0B7087-C98A-7DC9-4B95-3D067F7E104E}"/>
              </a:ext>
            </a:extLst>
          </p:cNvPr>
          <p:cNvSpPr/>
          <p:nvPr/>
        </p:nvSpPr>
        <p:spPr>
          <a:xfrm>
            <a:off x="6545310" y="2075555"/>
            <a:ext cx="1627057" cy="496195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0E4B17E-C1F2-A87F-0E68-EA82DFFB5707}"/>
                  </a:ext>
                </a:extLst>
              </p:cNvPr>
              <p:cNvSpPr txBox="1"/>
              <p:nvPr/>
            </p:nvSpPr>
            <p:spPr>
              <a:xfrm>
                <a:off x="1105853" y="2670629"/>
                <a:ext cx="36192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0432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Discriminator output for real data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>
                  <a:solidFill>
                    <a:srgbClr val="0432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0E4B17E-C1F2-A87F-0E68-EA82DFFB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53" y="2670629"/>
                <a:ext cx="3619249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312CBD3-B6BF-07B1-C4B3-94358D5AF907}"/>
                  </a:ext>
                </a:extLst>
              </p:cNvPr>
              <p:cNvSpPr txBox="1"/>
              <p:nvPr/>
            </p:nvSpPr>
            <p:spPr>
              <a:xfrm>
                <a:off x="4391522" y="2670629"/>
                <a:ext cx="49129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0432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Discriminator output for fake generated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GB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solidFill>
                    <a:srgbClr val="0432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312CBD3-B6BF-07B1-C4B3-94358D5AF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522" y="2670629"/>
                <a:ext cx="4912924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A2FF917-90FE-0A49-F767-83EE11C0F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459" y="3281515"/>
                <a:ext cx="8423509" cy="97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  <a:spcBef>
                    <a:spcPts val="3600"/>
                  </a:spcBef>
                  <a:spcAft>
                    <a:spcPts val="600"/>
                  </a:spcAft>
                </a:pPr>
                <a:r>
                  <a:rPr lang="en-GB" sz="2200" dirty="0">
                    <a:solidFill>
                      <a:srgbClr val="0432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Discriminator</a:t>
                </a:r>
                <a:r>
                  <a:rPr lang="en-GB" sz="2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2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 wants to </a:t>
                </a:r>
                <a:r>
                  <a:rPr lang="en-GB" sz="22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maximise</a:t>
                </a:r>
                <a:r>
                  <a:rPr lang="en-GB" sz="2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objective so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close to 1 (real) and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close to 0 (fake). </a:t>
                </a:r>
              </a:p>
            </p:txBody>
          </p:sp>
        </mc:Choice>
        <mc:Fallback xmlns="">
          <p:sp>
            <p:nvSpPr>
              <p:cNvPr id="96" name="Content Placeholder 2">
                <a:extLst>
                  <a:ext uri="{FF2B5EF4-FFF2-40B4-BE49-F238E27FC236}">
                    <a16:creationId xmlns:a16="http://schemas.microsoft.com/office/drawing/2014/main" id="{2A2FF917-90FE-0A49-F767-83EE11C0F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59" y="3281515"/>
                <a:ext cx="8423509" cy="975359"/>
              </a:xfrm>
              <a:prstGeom prst="rect">
                <a:avLst/>
              </a:prstGeom>
              <a:blipFill>
                <a:blip r:embed="rId6"/>
                <a:stretch>
                  <a:fillRect l="-753" t="-3846" r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805FBCE-ED7A-B97C-2D4A-EB8C7E9A46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2460" y="4202732"/>
                <a:ext cx="8423508" cy="975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sz="2400" dirty="0">
                    <a:solidFill>
                      <a:srgbClr val="7030A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Generator</a:t>
                </a:r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 wants to </a:t>
                </a:r>
                <a:r>
                  <a:rPr lang="en-GB" sz="24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minimise</a:t>
                </a:r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the objective so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close to 1 (the discriminator will think the fake output is real).</a:t>
                </a:r>
              </a:p>
            </p:txBody>
          </p:sp>
        </mc:Choice>
        <mc:Fallback xmlns="">
          <p:sp>
            <p:nvSpPr>
              <p:cNvPr id="97" name="Content Placeholder 2">
                <a:extLst>
                  <a:ext uri="{FF2B5EF4-FFF2-40B4-BE49-F238E27FC236}">
                    <a16:creationId xmlns:a16="http://schemas.microsoft.com/office/drawing/2014/main" id="{F805FBCE-ED7A-B97C-2D4A-EB8C7E9A4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0" y="4202732"/>
                <a:ext cx="8423508" cy="975359"/>
              </a:xfrm>
              <a:prstGeom prst="rect">
                <a:avLst/>
              </a:prstGeom>
              <a:blipFill>
                <a:blip r:embed="rId7"/>
                <a:stretch>
                  <a:fillRect l="-753" t="-6410" r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54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 animBg="1"/>
      <p:bldP spid="93" grpId="0" animBg="1"/>
      <p:bldP spid="94" grpId="0"/>
      <p:bldP spid="95" grpId="0"/>
      <p:bldP spid="96" grpId="0"/>
      <p:bldP spid="9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6" y="106118"/>
            <a:ext cx="775523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200" dirty="0"/>
              <a:t>Let’s Look at Some Code!</a:t>
            </a:r>
          </a:p>
        </p:txBody>
      </p:sp>
      <p:sp>
        <p:nvSpPr>
          <p:cNvPr id="7" name="Google Shape;124;p9">
            <a:extLst>
              <a:ext uri="{FF2B5EF4-FFF2-40B4-BE49-F238E27FC236}">
                <a16:creationId xmlns:a16="http://schemas.microsoft.com/office/drawing/2014/main" id="{7E7A9415-D2DE-0817-DC34-C2FCF9FB6CFC}"/>
              </a:ext>
            </a:extLst>
          </p:cNvPr>
          <p:cNvSpPr/>
          <p:nvPr/>
        </p:nvSpPr>
        <p:spPr>
          <a:xfrm>
            <a:off x="574535" y="1288225"/>
            <a:ext cx="8253876" cy="3308051"/>
          </a:xfrm>
          <a:prstGeom prst="roundRect">
            <a:avLst>
              <a:gd name="adj" fmla="val 2261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9">
            <a:extLst>
              <a:ext uri="{FF2B5EF4-FFF2-40B4-BE49-F238E27FC236}">
                <a16:creationId xmlns:a16="http://schemas.microsoft.com/office/drawing/2014/main" id="{DF9FD5D6-17C8-95F0-0714-94188CB66EB2}"/>
              </a:ext>
            </a:extLst>
          </p:cNvPr>
          <p:cNvSpPr txBox="1"/>
          <p:nvPr/>
        </p:nvSpPr>
        <p:spPr>
          <a:xfrm>
            <a:off x="860645" y="1592012"/>
            <a:ext cx="3711355" cy="60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Simple GAN Example</a:t>
            </a:r>
            <a:endParaRPr sz="2400" b="1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72;p9">
            <a:extLst>
              <a:ext uri="{FF2B5EF4-FFF2-40B4-BE49-F238E27FC236}">
                <a16:creationId xmlns:a16="http://schemas.microsoft.com/office/drawing/2014/main" id="{0DAE07F1-E92C-B6AF-6DAF-4F76EBFC018B}"/>
              </a:ext>
            </a:extLst>
          </p:cNvPr>
          <p:cNvSpPr txBox="1"/>
          <p:nvPr/>
        </p:nvSpPr>
        <p:spPr>
          <a:xfrm>
            <a:off x="1334839" y="2391531"/>
            <a:ext cx="7064694" cy="178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Code on GitHub : </a:t>
            </a: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https://github.com/atapour/dl-pytorch/blob/main/Simple_GAN_Example/Simple_GAN_Example.ipynb</a:t>
            </a:r>
            <a:endParaRPr lang="en-GB"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endParaRPr lang="en-GB"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Code on </a:t>
            </a:r>
            <a:r>
              <a:rPr lang="en-GB" sz="1600" dirty="0" err="1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Colab</a:t>
            </a: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https://colab.research.google.com/github/atapour/dl-pytorch/blob/main/Simple_GAN_Example/Simple_GAN_Example.ipynb</a:t>
            </a:r>
            <a:endParaRPr lang="en-GB"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endParaRPr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9144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22F71-E2BD-54A4-2DED-E87BCE1F6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68" y="756492"/>
            <a:ext cx="8982453" cy="4368959"/>
          </a:xfrm>
          <a:noFill/>
        </p:spPr>
        <p:txBody>
          <a:bodyPr/>
          <a:lstStyle/>
          <a:p>
            <a:pPr marL="127000" indent="0">
              <a:spcAft>
                <a:spcPts val="1200"/>
              </a:spcAft>
              <a:buNone/>
            </a:pPr>
            <a:r>
              <a:rPr lang="en-US" sz="3200" b="1" dirty="0"/>
              <a:t>Issues:</a:t>
            </a:r>
          </a:p>
          <a:p>
            <a:r>
              <a:rPr lang="en-GB" sz="2400" b="1" dirty="0"/>
              <a:t>Non-Convergence: </a:t>
            </a:r>
            <a:r>
              <a:rPr lang="en-GB" sz="2400" dirty="0"/>
              <a:t>Model is unstable so parameters oscillate and never converge.</a:t>
            </a:r>
            <a:endParaRPr lang="en-US" sz="2400" dirty="0"/>
          </a:p>
          <a:p>
            <a:r>
              <a:rPr lang="en-GB" sz="2400" b="1" dirty="0"/>
              <a:t>Diminishing Gradients: </a:t>
            </a:r>
            <a:r>
              <a:rPr lang="en-GB" sz="2400" dirty="0"/>
              <a:t>The Discriminator reaches its optimal state too soon and its small gradients cannot train the Generator.</a:t>
            </a:r>
          </a:p>
          <a:p>
            <a:r>
              <a:rPr lang="en-GB" sz="2400" b="1" dirty="0"/>
              <a:t>Hyperparameter Sensitivity: </a:t>
            </a:r>
            <a:r>
              <a:rPr lang="en-GB" sz="2400" dirty="0"/>
              <a:t>The model is too sensitive to any changes in hyperparameters (</a:t>
            </a:r>
            <a:r>
              <a:rPr lang="en-GB" sz="2400" i="1" dirty="0"/>
              <a:t>e.g., </a:t>
            </a:r>
            <a:r>
              <a:rPr lang="en-GB" sz="2400" dirty="0"/>
              <a:t>learning rate).</a:t>
            </a:r>
            <a:endParaRPr lang="en-US" sz="2400" dirty="0"/>
          </a:p>
          <a:p>
            <a:r>
              <a:rPr lang="en-GB" sz="2400" b="1" dirty="0"/>
              <a:t>Mode Collapse: </a:t>
            </a:r>
            <a:r>
              <a:rPr lang="en-GB" sz="2400" dirty="0"/>
              <a:t>The Generator collapses and produces a limited variety of samples.</a:t>
            </a:r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6" y="106118"/>
            <a:ext cx="775523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200" dirty="0"/>
              <a:t>Generative Adversarial Networks</a:t>
            </a:r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725AF710-52ED-4AC5-FA34-ABF1DC74C56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71283" y="193596"/>
            <a:ext cx="1552555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Issues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16010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6" y="106118"/>
            <a:ext cx="775523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200" dirty="0"/>
              <a:t>Generative Adversarial Networks</a:t>
            </a:r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725AF710-52ED-4AC5-FA34-ABF1DC74C56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35187" y="193596"/>
            <a:ext cx="1735833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Improvements</a:t>
            </a:r>
            <a:endParaRPr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50;p8">
                <a:extLst>
                  <a:ext uri="{FF2B5EF4-FFF2-40B4-BE49-F238E27FC236}">
                    <a16:creationId xmlns:a16="http://schemas.microsoft.com/office/drawing/2014/main" id="{F2B55A6D-9552-EDB5-C38B-1D43FF2078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892" y="1093500"/>
                <a:ext cx="8596929" cy="2335500"/>
              </a:xfrm>
              <a:prstGeom prst="rect">
                <a:avLst/>
              </a:prstGeom>
              <a:solidFill>
                <a:srgbClr val="EEEFF0"/>
              </a:solidFill>
              <a:ln>
                <a:noFill/>
              </a:ln>
            </p:spPr>
            <p:txBody>
              <a:bodyPr spcFirstLastPara="1" wrap="square" lIns="180000" tIns="180000" rIns="18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 marL="0" indent="0">
                  <a:buNone/>
                </a:pPr>
                <a:r>
                  <a:rPr lang="en-GB" sz="2000" dirty="0"/>
                  <a:t>A function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000" dirty="0"/>
                  <a:t> is Lipschitz continuous if it is bounded by how fast it can change. Specifically if there exists a positive real constant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/>
                  <a:t> where: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for all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/>
                  <a:t> sufficiently near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000" dirty="0"/>
                  <a:t>. For example, any function with a bounded first derivative is a Lipschitz function. 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lnSpc>
                    <a:spcPct val="115000"/>
                  </a:lnSpc>
                  <a:buFont typeface="Open Sans"/>
                  <a:buNone/>
                </a:pPr>
                <a:endParaRPr lang="en-GB" sz="1450" dirty="0"/>
              </a:p>
            </p:txBody>
          </p:sp>
        </mc:Choice>
        <mc:Fallback xmlns="">
          <p:sp>
            <p:nvSpPr>
              <p:cNvPr id="3" name="Google Shape;50;p8">
                <a:extLst>
                  <a:ext uri="{FF2B5EF4-FFF2-40B4-BE49-F238E27FC236}">
                    <a16:creationId xmlns:a16="http://schemas.microsoft.com/office/drawing/2014/main" id="{F2B55A6D-9552-EDB5-C38B-1D43FF207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92" y="1093500"/>
                <a:ext cx="8596929" cy="2335500"/>
              </a:xfrm>
              <a:prstGeom prst="rect">
                <a:avLst/>
              </a:prstGeom>
              <a:blipFill>
                <a:blip r:embed="rId3"/>
                <a:stretch>
                  <a:fillRect b="-53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53;p8">
            <a:extLst>
              <a:ext uri="{FF2B5EF4-FFF2-40B4-BE49-F238E27FC236}">
                <a16:creationId xmlns:a16="http://schemas.microsoft.com/office/drawing/2014/main" id="{0977129F-F93B-F2FB-257D-2E8611A1570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98892" y="814836"/>
            <a:ext cx="8596930" cy="391200"/>
          </a:xfrm>
          <a:prstGeom prst="rect">
            <a:avLst/>
          </a:prstGeom>
        </p:spPr>
        <p:txBody>
          <a:bodyPr spcFirstLastPara="1" wrap="square" lIns="180000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Definition: Lipschitz function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104CD5-1FE9-98B2-6A19-E805FA7C05B3}"/>
                  </a:ext>
                </a:extLst>
              </p:cNvPr>
              <p:cNvSpPr txBox="1"/>
              <p:nvPr/>
            </p:nvSpPr>
            <p:spPr>
              <a:xfrm>
                <a:off x="2890799" y="2132852"/>
                <a:ext cx="34131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104CD5-1FE9-98B2-6A19-E805FA7C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99" y="2132852"/>
                <a:ext cx="3413114" cy="369332"/>
              </a:xfrm>
              <a:prstGeom prst="rect">
                <a:avLst/>
              </a:prstGeom>
              <a:blipFill>
                <a:blip r:embed="rId4"/>
                <a:stretch>
                  <a:fillRect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C6E3F8-6182-EB31-4F45-DB0A0AA6CCEF}"/>
                  </a:ext>
                </a:extLst>
              </p:cNvPr>
              <p:cNvSpPr txBox="1"/>
              <p:nvPr/>
            </p:nvSpPr>
            <p:spPr>
              <a:xfrm>
                <a:off x="296157" y="3538465"/>
                <a:ext cx="3573379" cy="707886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40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slope of any secant line to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000" dirty="0">
                    <a:solidFill>
                      <a:srgbClr val="FF40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between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</a:rPr>
                      <m:t>–</m:t>
                    </m:r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dirty="0">
                    <a:solidFill>
                      <a:srgbClr val="FF40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2000" dirty="0">
                  <a:solidFill>
                    <a:srgbClr val="FF40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C6E3F8-6182-EB31-4F45-DB0A0AA6C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7" y="3538465"/>
                <a:ext cx="3573379" cy="707886"/>
              </a:xfrm>
              <a:prstGeom prst="rect">
                <a:avLst/>
              </a:prstGeom>
              <a:blipFill>
                <a:blip r:embed="rId5"/>
                <a:stretch>
                  <a:fillRect t="-1695" r="-1767" b="-11864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2CB2D9-F8B7-F733-579C-7E91A05FA320}"/>
                  </a:ext>
                </a:extLst>
              </p:cNvPr>
              <p:cNvSpPr txBox="1"/>
              <p:nvPr/>
            </p:nvSpPr>
            <p:spPr>
              <a:xfrm>
                <a:off x="296157" y="4353073"/>
                <a:ext cx="8635760" cy="707886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solidFill>
                      <a:srgbClr val="FF40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If the inputs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𝑥</m:t>
                    </m:r>
                  </m:oMath>
                </a14:m>
                <a:r>
                  <a:rPr lang="en-GB" sz="2000" dirty="0">
                    <a:solidFill>
                      <a:srgbClr val="FF40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𝑦</m:t>
                    </m:r>
                  </m:oMath>
                </a14:m>
                <a:r>
                  <a:rPr lang="en-GB" sz="2000" dirty="0">
                    <a:solidFill>
                      <a:srgbClr val="FF40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are close/similar, we want model outputs,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𝑓</m:t>
                    </m:r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𝑥</m:t>
                    </m:r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</m:oMath>
                </a14:m>
                <a:r>
                  <a:rPr lang="en-GB" sz="2000" dirty="0">
                    <a:solidFill>
                      <a:srgbClr val="FF40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𝑓</m:t>
                    </m:r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𝑦</m:t>
                    </m:r>
                    <m:r>
                      <a:rPr lang="en-GB" sz="2000" i="1" dirty="0" smtClean="0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GB" sz="2000" dirty="0">
                    <a:solidFill>
                      <a:srgbClr val="FF40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to also be similar.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2CB2D9-F8B7-F733-579C-7E91A05FA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7" y="4353073"/>
                <a:ext cx="8635760" cy="707886"/>
              </a:xfrm>
              <a:prstGeom prst="rect">
                <a:avLst/>
              </a:prstGeom>
              <a:blipFill>
                <a:blip r:embed="rId6"/>
                <a:stretch>
                  <a:fillRect l="-587" t="-3448" r="-1173" b="-12069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3E89778-7A41-7CC6-CE95-59AC388F558B}"/>
              </a:ext>
            </a:extLst>
          </p:cNvPr>
          <p:cNvSpPr txBox="1"/>
          <p:nvPr/>
        </p:nvSpPr>
        <p:spPr>
          <a:xfrm>
            <a:off x="3979007" y="3535722"/>
            <a:ext cx="4941028" cy="707886"/>
          </a:xfrm>
          <a:prstGeom prst="rect">
            <a:avLst/>
          </a:prstGeom>
          <a:noFill/>
          <a:ln w="19050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4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Lower Lipschitz constant makes the function smooth and easy to optimise.</a:t>
            </a:r>
          </a:p>
        </p:txBody>
      </p:sp>
    </p:spTree>
    <p:extLst>
      <p:ext uri="{BB962C8B-B14F-4D97-AF65-F5344CB8AC3E}">
        <p14:creationId xmlns:p14="http://schemas.microsoft.com/office/powerpoint/2010/main" val="90135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22F71-E2BD-54A4-2DED-E87BCE1F6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6252" y="900870"/>
            <a:ext cx="9131969" cy="4052288"/>
          </a:xfrm>
          <a:noFill/>
        </p:spPr>
        <p:txBody>
          <a:bodyPr/>
          <a:lstStyle/>
          <a:p>
            <a:r>
              <a:rPr lang="en-US" sz="2400" dirty="0"/>
              <a:t>Wasserstein GAN </a:t>
            </a:r>
            <a:r>
              <a:rPr lang="en-US" sz="1800" dirty="0"/>
              <a:t>[</a:t>
            </a:r>
            <a:r>
              <a:rPr lang="en-US" sz="1800" dirty="0" err="1"/>
              <a:t>Arjovsky</a:t>
            </a:r>
            <a:r>
              <a:rPr lang="en-US" sz="1800" dirty="0"/>
              <a:t> et al., 2017]</a:t>
            </a:r>
            <a:endParaRPr lang="en-US" sz="2400" dirty="0"/>
          </a:p>
          <a:p>
            <a:pPr lvl="1"/>
            <a:r>
              <a:rPr lang="en-US" sz="2400" dirty="0"/>
              <a:t>Limiting the gradients of the discriminator will make it a smoother function.</a:t>
            </a:r>
          </a:p>
          <a:p>
            <a:pPr lvl="1"/>
            <a:r>
              <a:rPr lang="en-US" sz="2400" dirty="0"/>
              <a:t>Done by clipping the gradients.</a:t>
            </a:r>
          </a:p>
          <a:p>
            <a:pPr marL="584200" lvl="1" indent="0">
              <a:buNone/>
            </a:pPr>
            <a:endParaRPr lang="en-US" sz="2400" dirty="0"/>
          </a:p>
          <a:p>
            <a:r>
              <a:rPr lang="en-US" sz="2400" dirty="0"/>
              <a:t>Improved Wasserstein GAN </a:t>
            </a:r>
            <a:r>
              <a:rPr lang="en-US" sz="1800" dirty="0"/>
              <a:t>[</a:t>
            </a:r>
            <a:r>
              <a:rPr lang="en-US" sz="1800" dirty="0" err="1"/>
              <a:t>Gulrajani</a:t>
            </a:r>
            <a:r>
              <a:rPr lang="en-US" sz="1800" dirty="0"/>
              <a:t> et al., 2017]</a:t>
            </a:r>
            <a:endParaRPr lang="en-US" sz="2400" dirty="0"/>
          </a:p>
          <a:p>
            <a:pPr lvl="1"/>
            <a:r>
              <a:rPr lang="en-GB" sz="2400" dirty="0"/>
              <a:t>Add a penalty term to penalise the gradients of the discriminator directly.</a:t>
            </a:r>
          </a:p>
          <a:p>
            <a:pPr lvl="1"/>
            <a:r>
              <a:rPr lang="en-GB" sz="2400" dirty="0"/>
              <a:t>Requires second order differentiation, which PyTorch supports, but it is slow. </a:t>
            </a:r>
          </a:p>
        </p:txBody>
      </p:sp>
      <p:sp>
        <p:nvSpPr>
          <p:cNvPr id="2" name="Google Shape;44;p7">
            <a:extLst>
              <a:ext uri="{FF2B5EF4-FFF2-40B4-BE49-F238E27FC236}">
                <a16:creationId xmlns:a16="http://schemas.microsoft.com/office/drawing/2014/main" id="{39F6B42D-2C4F-745E-C104-803F676953D3}"/>
              </a:ext>
            </a:extLst>
          </p:cNvPr>
          <p:cNvSpPr txBox="1">
            <a:spLocks/>
          </p:cNvSpPr>
          <p:nvPr/>
        </p:nvSpPr>
        <p:spPr>
          <a:xfrm>
            <a:off x="65296" y="106118"/>
            <a:ext cx="775523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200" dirty="0"/>
              <a:t>Generative Adversarial Networks</a:t>
            </a:r>
          </a:p>
        </p:txBody>
      </p:sp>
      <p:sp>
        <p:nvSpPr>
          <p:cNvPr id="3" name="Google Shape;52;p8">
            <a:extLst>
              <a:ext uri="{FF2B5EF4-FFF2-40B4-BE49-F238E27FC236}">
                <a16:creationId xmlns:a16="http://schemas.microsoft.com/office/drawing/2014/main" id="{ED0717AA-7FCE-964E-1C7B-4AB0460F1C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35187" y="193596"/>
            <a:ext cx="1735833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Improvements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3391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22F71-E2BD-54A4-2DED-E87BCE1F6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48" y="600078"/>
            <a:ext cx="7589973" cy="735425"/>
          </a:xfrm>
          <a:noFill/>
        </p:spPr>
        <p:txBody>
          <a:bodyPr/>
          <a:lstStyle/>
          <a:p>
            <a:r>
              <a:rPr lang="en-GB" sz="2400" dirty="0"/>
              <a:t>There is another solution using Normalisation!</a:t>
            </a:r>
          </a:p>
        </p:txBody>
      </p:sp>
      <p:sp>
        <p:nvSpPr>
          <p:cNvPr id="2" name="Google Shape;44;p7">
            <a:extLst>
              <a:ext uri="{FF2B5EF4-FFF2-40B4-BE49-F238E27FC236}">
                <a16:creationId xmlns:a16="http://schemas.microsoft.com/office/drawing/2014/main" id="{39F6B42D-2C4F-745E-C104-803F676953D3}"/>
              </a:ext>
            </a:extLst>
          </p:cNvPr>
          <p:cNvSpPr txBox="1">
            <a:spLocks/>
          </p:cNvSpPr>
          <p:nvPr/>
        </p:nvSpPr>
        <p:spPr>
          <a:xfrm>
            <a:off x="65296" y="106118"/>
            <a:ext cx="775523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200" dirty="0"/>
              <a:t>Generative Adversarial Networks</a:t>
            </a:r>
          </a:p>
        </p:txBody>
      </p:sp>
      <p:sp>
        <p:nvSpPr>
          <p:cNvPr id="3" name="Google Shape;52;p8">
            <a:extLst>
              <a:ext uri="{FF2B5EF4-FFF2-40B4-BE49-F238E27FC236}">
                <a16:creationId xmlns:a16="http://schemas.microsoft.com/office/drawing/2014/main" id="{ED0717AA-7FCE-964E-1C7B-4AB0460F1C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35187" y="193596"/>
            <a:ext cx="1735833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Improvements</a:t>
            </a:r>
            <a:endParaRPr b="0" dirty="0"/>
          </a:p>
        </p:txBody>
      </p:sp>
      <p:sp>
        <p:nvSpPr>
          <p:cNvPr id="4" name="Google Shape;50;p8">
            <a:extLst>
              <a:ext uri="{FF2B5EF4-FFF2-40B4-BE49-F238E27FC236}">
                <a16:creationId xmlns:a16="http://schemas.microsoft.com/office/drawing/2014/main" id="{7BF41C5D-EF28-3BC6-B91B-3578C1108A1A}"/>
              </a:ext>
            </a:extLst>
          </p:cNvPr>
          <p:cNvSpPr txBox="1">
            <a:spLocks/>
          </p:cNvSpPr>
          <p:nvPr/>
        </p:nvSpPr>
        <p:spPr>
          <a:xfrm>
            <a:off x="357759" y="1545214"/>
            <a:ext cx="8324995" cy="3492168"/>
          </a:xfrm>
          <a:prstGeom prst="rect">
            <a:avLst/>
          </a:prstGeom>
          <a:solidFill>
            <a:srgbClr val="EEEFF0"/>
          </a:solidFill>
          <a:ln>
            <a:noFill/>
          </a:ln>
        </p:spPr>
        <p:txBody>
          <a:bodyPr spcFirstLastPara="1" wrap="square" lIns="180000" tIns="180000" rIns="18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15000"/>
              </a:lnSpc>
              <a:buFont typeface="Open Sans"/>
              <a:buNone/>
            </a:pPr>
            <a:endParaRPr lang="en-GB" sz="1450" dirty="0"/>
          </a:p>
        </p:txBody>
      </p:sp>
      <p:sp>
        <p:nvSpPr>
          <p:cNvPr id="6" name="Google Shape;53;p8">
            <a:extLst>
              <a:ext uri="{FF2B5EF4-FFF2-40B4-BE49-F238E27FC236}">
                <a16:creationId xmlns:a16="http://schemas.microsoft.com/office/drawing/2014/main" id="{1B65CB29-BECE-26BA-D4EE-638C7E70391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57758" y="1266552"/>
            <a:ext cx="8324997" cy="391200"/>
          </a:xfrm>
          <a:prstGeom prst="rect">
            <a:avLst/>
          </a:prstGeom>
        </p:spPr>
        <p:txBody>
          <a:bodyPr spcFirstLastPara="1" wrap="square" lIns="180000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b="0" dirty="0"/>
              <a:t>First, what is normalisation? – </a:t>
            </a:r>
            <a:r>
              <a:rPr lang="en-GB" b="0" dirty="0" err="1"/>
              <a:t>BatchNorm</a:t>
            </a:r>
            <a:r>
              <a:rPr lang="en-GB" b="0" dirty="0"/>
              <a:t> </a:t>
            </a:r>
            <a:r>
              <a:rPr lang="en-GB" sz="1400" b="0" dirty="0"/>
              <a:t>[</a:t>
            </a:r>
            <a:r>
              <a:rPr lang="en-GB" sz="1400" b="0" dirty="0" err="1"/>
              <a:t>Ioffe</a:t>
            </a:r>
            <a:r>
              <a:rPr lang="en-GB" sz="1400" b="0" dirty="0"/>
              <a:t> and </a:t>
            </a:r>
            <a:r>
              <a:rPr lang="en-GB" sz="1400" b="0" dirty="0" err="1"/>
              <a:t>Szegedy</a:t>
            </a:r>
            <a:r>
              <a:rPr lang="en-GB" sz="1400" b="0" dirty="0"/>
              <a:t>, 2015]</a:t>
            </a:r>
            <a:endParaRPr lang="en-GB" b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996364F-CA94-5335-C8F2-E510AE48D1F5}"/>
              </a:ext>
            </a:extLst>
          </p:cNvPr>
          <p:cNvSpPr txBox="1">
            <a:spLocks/>
          </p:cNvSpPr>
          <p:nvPr/>
        </p:nvSpPr>
        <p:spPr>
          <a:xfrm>
            <a:off x="213760" y="1669235"/>
            <a:ext cx="5077771" cy="90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All layers are updated in the backward pass.</a:t>
            </a:r>
          </a:p>
          <a:p>
            <a:r>
              <a:rPr lang="en-US" dirty="0"/>
              <a:t>Every layer assumes other layers are fixed.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D14C55-46AA-14F0-A1A5-F81202AA3E27}"/>
              </a:ext>
            </a:extLst>
          </p:cNvPr>
          <p:cNvGrpSpPr>
            <a:grpSpLocks/>
          </p:cNvGrpSpPr>
          <p:nvPr/>
        </p:nvGrpSpPr>
        <p:grpSpPr>
          <a:xfrm>
            <a:off x="6565694" y="2043987"/>
            <a:ext cx="1512751" cy="1017220"/>
            <a:chOff x="3734184" y="2462137"/>
            <a:chExt cx="1608691" cy="9110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0CCF71-2DB8-EF78-404D-4E8C13A225A1}"/>
                </a:ext>
              </a:extLst>
            </p:cNvPr>
            <p:cNvSpPr/>
            <p:nvPr/>
          </p:nvSpPr>
          <p:spPr>
            <a:xfrm>
              <a:off x="3734184" y="2462137"/>
              <a:ext cx="1197941" cy="911006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bliqueTopLeft">
                <a:rot lat="0" lon="18600000" rev="0"/>
              </a:camera>
              <a:lightRig rig="threePt" dir="t"/>
            </a:scene3d>
            <a:sp3d extrusionH="127000" contourW="12700">
              <a:contourClr>
                <a:srgbClr val="00B0F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6E855A-36F6-29D0-3873-E4E057A93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74641" y="2593640"/>
              <a:ext cx="852097" cy="6480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bliqueTopLeft">
                <a:rot lat="0" lon="18600000" rev="0"/>
              </a:camera>
              <a:lightRig rig="threePt" dir="t"/>
            </a:scene3d>
            <a:sp3d extrusionH="127000" contourW="12700">
              <a:contourClr>
                <a:srgbClr val="00B0F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3E96D2-9723-A476-FE4D-51ECA9F37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5326" y="2702888"/>
              <a:ext cx="568194" cy="4320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bliqueTopLeft">
                <a:rot lat="0" lon="18600000" rev="0"/>
              </a:camera>
              <a:lightRig rig="threePt" dir="t"/>
            </a:scene3d>
            <a:sp3d extrusionH="127000" contourW="12700">
              <a:contourClr>
                <a:srgbClr val="00B0F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8A74D4-863D-61D6-606A-AD12326696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4165" y="2775019"/>
              <a:ext cx="378710" cy="28800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bliqueTopLeft">
                <a:rot lat="0" lon="18600000" rev="0"/>
              </a:camera>
              <a:lightRig rig="threePt" dir="t"/>
            </a:scene3d>
            <a:sp3d extrusionH="127000" contourW="12700">
              <a:contourClr>
                <a:srgbClr val="00B0F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11783E-321D-752A-04B0-8896D910ADF3}"/>
              </a:ext>
            </a:extLst>
          </p:cNvPr>
          <p:cNvCxnSpPr>
            <a:cxnSpLocks/>
          </p:cNvCxnSpPr>
          <p:nvPr/>
        </p:nvCxnSpPr>
        <p:spPr>
          <a:xfrm>
            <a:off x="6563632" y="3267503"/>
            <a:ext cx="14760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633EC2-75F4-372E-0B5C-EDC0839265E6}"/>
              </a:ext>
            </a:extLst>
          </p:cNvPr>
          <p:cNvCxnSpPr>
            <a:cxnSpLocks/>
          </p:cNvCxnSpPr>
          <p:nvPr/>
        </p:nvCxnSpPr>
        <p:spPr>
          <a:xfrm>
            <a:off x="6574281" y="1856898"/>
            <a:ext cx="1476000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E30345-0C40-421A-33AB-18071673B433}"/>
              </a:ext>
            </a:extLst>
          </p:cNvPr>
          <p:cNvSpPr txBox="1"/>
          <p:nvPr/>
        </p:nvSpPr>
        <p:spPr>
          <a:xfrm>
            <a:off x="5575132" y="2952438"/>
            <a:ext cx="1245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Forward Pass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61FF5F-9DE8-0CF9-81DB-B9C5C7D768DC}"/>
              </a:ext>
            </a:extLst>
          </p:cNvPr>
          <p:cNvSpPr txBox="1"/>
          <p:nvPr/>
        </p:nvSpPr>
        <p:spPr>
          <a:xfrm>
            <a:off x="7497449" y="1874702"/>
            <a:ext cx="1380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Backward Pass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D85018-F48E-42EB-7DDD-D5E196DD6B9C}"/>
              </a:ext>
            </a:extLst>
          </p:cNvPr>
          <p:cNvSpPr txBox="1"/>
          <p:nvPr/>
        </p:nvSpPr>
        <p:spPr>
          <a:xfrm>
            <a:off x="474177" y="2433430"/>
            <a:ext cx="50708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weights of a layer can be updated based on the expectation that the prior layer produces values with a given distribution. However, this distribution is likely to change once that layer is updated.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CD556-9523-1101-4BFF-60504D36AE03}"/>
              </a:ext>
            </a:extLst>
          </p:cNvPr>
          <p:cNvSpPr txBox="1"/>
          <p:nvPr/>
        </p:nvSpPr>
        <p:spPr>
          <a:xfrm>
            <a:off x="6164104" y="3739833"/>
            <a:ext cx="23949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Problem: Internal Covariate Shift</a:t>
            </a: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(change in the distribution of input during training)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4B65B9-47C6-FC40-4B50-140FB11A3BA3}"/>
              </a:ext>
            </a:extLst>
          </p:cNvPr>
          <p:cNvSpPr txBox="1"/>
          <p:nvPr/>
        </p:nvSpPr>
        <p:spPr>
          <a:xfrm>
            <a:off x="461245" y="3555154"/>
            <a:ext cx="5642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Normalisation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Layer outputs are rescaled, so they have a mean of </a:t>
            </a:r>
            <a:r>
              <a:rPr lang="en-GB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zero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a standard deviation of </a:t>
            </a:r>
            <a:r>
              <a:rPr lang="en-GB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one: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DAC40A56-381D-CE50-B731-83B09288AC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76" y="3997400"/>
                <a:ext cx="3001608" cy="116400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GB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8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GB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GB" sz="18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GB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18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8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18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GB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en-GB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8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18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GB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DAC40A56-381D-CE50-B731-83B09288A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6" y="3997400"/>
                <a:ext cx="3001608" cy="116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A0267E2-5CCC-B77D-7295-618565D469A0}"/>
              </a:ext>
            </a:extLst>
          </p:cNvPr>
          <p:cNvSpPr txBox="1">
            <a:spLocks/>
          </p:cNvSpPr>
          <p:nvPr/>
        </p:nvSpPr>
        <p:spPr>
          <a:xfrm>
            <a:off x="2677489" y="4184435"/>
            <a:ext cx="3685534" cy="90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1100" dirty="0"/>
              <a:t>Weight Norm </a:t>
            </a:r>
          </a:p>
          <a:p>
            <a:r>
              <a:rPr lang="en-US" sz="1100" dirty="0"/>
              <a:t>Layer Norm </a:t>
            </a:r>
          </a:p>
          <a:p>
            <a:r>
              <a:rPr lang="en-US" sz="1100" dirty="0"/>
              <a:t>Instance Norm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r>
              <a:rPr lang="en-GB" sz="1100" dirty="0"/>
              <a:t>Group Norm</a:t>
            </a:r>
          </a:p>
          <a:p>
            <a:r>
              <a:rPr lang="en-GB" sz="1100" dirty="0"/>
              <a:t>Switchable Norm</a:t>
            </a:r>
          </a:p>
          <a:p>
            <a:pPr marL="127000" indent="0">
              <a:buNone/>
            </a:pPr>
            <a:r>
              <a:rPr lang="en-GB" sz="1100" dirty="0"/>
              <a:t>Etc.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8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34" grpId="0"/>
      <p:bldP spid="39" grpId="0"/>
      <p:bldP spid="41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22F71-E2BD-54A4-2DED-E87BCE1F6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48" y="600078"/>
            <a:ext cx="7218947" cy="735425"/>
          </a:xfrm>
          <a:noFill/>
        </p:spPr>
        <p:txBody>
          <a:bodyPr/>
          <a:lstStyle/>
          <a:p>
            <a:r>
              <a:rPr lang="en-GB" sz="2400" dirty="0"/>
              <a:t>Spectral Normalisation </a:t>
            </a:r>
            <a:r>
              <a:rPr lang="en-GB" sz="1800" dirty="0"/>
              <a:t>[</a:t>
            </a:r>
            <a:r>
              <a:rPr lang="en-GB" sz="1800" dirty="0" err="1"/>
              <a:t>Miyato</a:t>
            </a:r>
            <a:r>
              <a:rPr lang="en-GB" sz="1800" dirty="0"/>
              <a:t>  et al., 2018]</a:t>
            </a:r>
            <a:endParaRPr lang="en-GB" sz="2400" dirty="0"/>
          </a:p>
        </p:txBody>
      </p:sp>
      <p:sp>
        <p:nvSpPr>
          <p:cNvPr id="2" name="Google Shape;44;p7">
            <a:extLst>
              <a:ext uri="{FF2B5EF4-FFF2-40B4-BE49-F238E27FC236}">
                <a16:creationId xmlns:a16="http://schemas.microsoft.com/office/drawing/2014/main" id="{39F6B42D-2C4F-745E-C104-803F676953D3}"/>
              </a:ext>
            </a:extLst>
          </p:cNvPr>
          <p:cNvSpPr txBox="1">
            <a:spLocks/>
          </p:cNvSpPr>
          <p:nvPr/>
        </p:nvSpPr>
        <p:spPr>
          <a:xfrm>
            <a:off x="65296" y="106118"/>
            <a:ext cx="775523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200" dirty="0"/>
              <a:t>Generative Adversarial Networks</a:t>
            </a:r>
          </a:p>
        </p:txBody>
      </p:sp>
      <p:sp>
        <p:nvSpPr>
          <p:cNvPr id="3" name="Google Shape;52;p8">
            <a:extLst>
              <a:ext uri="{FF2B5EF4-FFF2-40B4-BE49-F238E27FC236}">
                <a16:creationId xmlns:a16="http://schemas.microsoft.com/office/drawing/2014/main" id="{ED0717AA-7FCE-964E-1C7B-4AB0460F1C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35187" y="193596"/>
            <a:ext cx="1735833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Improvements</a:t>
            </a:r>
            <a:endParaRPr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50;p8">
                <a:extLst>
                  <a:ext uri="{FF2B5EF4-FFF2-40B4-BE49-F238E27FC236}">
                    <a16:creationId xmlns:a16="http://schemas.microsoft.com/office/drawing/2014/main" id="{7BF41C5D-EF28-3BC6-B91B-3578C1108A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59" y="1545214"/>
                <a:ext cx="4298465" cy="3492168"/>
              </a:xfrm>
              <a:prstGeom prst="rect">
                <a:avLst/>
              </a:prstGeom>
              <a:solidFill>
                <a:srgbClr val="EEEFF0"/>
              </a:solidFill>
              <a:ln>
                <a:noFill/>
              </a:ln>
            </p:spPr>
            <p:txBody>
              <a:bodyPr spcFirstLastPara="1" wrap="square" lIns="180000" tIns="180000" rIns="18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The matrix (spectral) norm defines how much a matrix can stretch a vector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: </a:t>
                </a: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dirty="0"/>
                  <a:t>Spectral norm normalises the weights for each layer using the spectral norm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i="0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en-GB" dirty="0"/>
                  <a:t> such that the Lipschitz constant for every layer and the whole network is 1.</a:t>
                </a: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lnSpc>
                    <a:spcPct val="115000"/>
                  </a:lnSpc>
                  <a:buFont typeface="Open Sans"/>
                  <a:buNone/>
                </a:pPr>
                <a:endParaRPr lang="en-GB" sz="1450" dirty="0"/>
              </a:p>
            </p:txBody>
          </p:sp>
        </mc:Choice>
        <mc:Fallback xmlns="">
          <p:sp>
            <p:nvSpPr>
              <p:cNvPr id="4" name="Google Shape;50;p8">
                <a:extLst>
                  <a:ext uri="{FF2B5EF4-FFF2-40B4-BE49-F238E27FC236}">
                    <a16:creationId xmlns:a16="http://schemas.microsoft.com/office/drawing/2014/main" id="{7BF41C5D-EF28-3BC6-B91B-3578C1108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59" y="1545214"/>
                <a:ext cx="4298465" cy="3492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53;p8">
            <a:extLst>
              <a:ext uri="{FF2B5EF4-FFF2-40B4-BE49-F238E27FC236}">
                <a16:creationId xmlns:a16="http://schemas.microsoft.com/office/drawing/2014/main" id="{1B65CB29-BECE-26BA-D4EE-638C7E70391A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57759" y="1266552"/>
            <a:ext cx="4298466" cy="391200"/>
          </a:xfrm>
          <a:prstGeom prst="rect">
            <a:avLst/>
          </a:prstGeom>
        </p:spPr>
        <p:txBody>
          <a:bodyPr spcFirstLastPara="1" wrap="square" lIns="180000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Definition: </a:t>
            </a:r>
            <a:r>
              <a:rPr lang="en-GB" b="0" dirty="0"/>
              <a:t>spectral normalisation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E749B-BD40-62DC-30A0-932310D62450}"/>
                  </a:ext>
                </a:extLst>
              </p:cNvPr>
              <p:cNvSpPr txBox="1"/>
              <p:nvPr/>
            </p:nvSpPr>
            <p:spPr>
              <a:xfrm>
                <a:off x="1049932" y="2263528"/>
                <a:ext cx="2584863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sz="1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GB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en-GB" sz="1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num>
                            <m:den>
                              <m:r>
                                <a:rPr lang="en-GB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5E749B-BD40-62DC-30A0-932310D62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32" y="2263528"/>
                <a:ext cx="2584863" cy="520399"/>
              </a:xfrm>
              <a:prstGeom prst="rect">
                <a:avLst/>
              </a:prstGeom>
              <a:blipFill>
                <a:blip r:embed="rId4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34;p10">
            <a:extLst>
              <a:ext uri="{FF2B5EF4-FFF2-40B4-BE49-F238E27FC236}">
                <a16:creationId xmlns:a16="http://schemas.microsoft.com/office/drawing/2014/main" id="{9DBFE0C2-DAA0-2159-CF2C-FD7667DD26ED}"/>
              </a:ext>
            </a:extLst>
          </p:cNvPr>
          <p:cNvSpPr txBox="1">
            <a:spLocks/>
          </p:cNvSpPr>
          <p:nvPr/>
        </p:nvSpPr>
        <p:spPr>
          <a:xfrm>
            <a:off x="4810814" y="1663790"/>
            <a:ext cx="3996300" cy="3373592"/>
          </a:xfrm>
          <a:prstGeom prst="rect">
            <a:avLst/>
          </a:prstGeom>
          <a:solidFill>
            <a:srgbClr val="EEEFF0"/>
          </a:solidFill>
          <a:ln>
            <a:noFill/>
          </a:ln>
        </p:spPr>
        <p:txBody>
          <a:bodyPr spcFirstLastPara="1" wrap="square" lIns="180000" tIns="180000" rIns="18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endParaRPr lang="en-GB" sz="1450" b="1" dirty="0">
              <a:solidFill>
                <a:srgbClr val="375E86"/>
              </a:solidFill>
            </a:endParaRPr>
          </a:p>
        </p:txBody>
      </p:sp>
      <p:sp>
        <p:nvSpPr>
          <p:cNvPr id="21" name="Google Shape;151;p10">
            <a:extLst>
              <a:ext uri="{FF2B5EF4-FFF2-40B4-BE49-F238E27FC236}">
                <a16:creationId xmlns:a16="http://schemas.microsoft.com/office/drawing/2014/main" id="{1C9F0129-729D-8BF2-D4C2-B8333519A0AA}"/>
              </a:ext>
            </a:extLst>
          </p:cNvPr>
          <p:cNvSpPr txBox="1">
            <a:spLocks/>
          </p:cNvSpPr>
          <p:nvPr/>
        </p:nvSpPr>
        <p:spPr>
          <a:xfrm>
            <a:off x="4816516" y="1266552"/>
            <a:ext cx="3990600" cy="391200"/>
          </a:xfrm>
          <a:prstGeom prst="rect">
            <a:avLst/>
          </a:prstGeom>
          <a:solidFill>
            <a:srgbClr val="5D9C95"/>
          </a:solidFill>
          <a:ln w="9525" cap="flat" cmpd="sng">
            <a:solidFill>
              <a:srgbClr val="5D9C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  <a:defRPr sz="1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GB" dirty="0"/>
              <a:t>Pseudocode: </a:t>
            </a:r>
            <a:r>
              <a:rPr lang="en-GB" b="0" dirty="0"/>
              <a:t>1-Lipschitz discriminator </a:t>
            </a:r>
            <a:endParaRPr lang="en-GB" b="0" dirty="0">
              <a:effectLst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EB5E664-BEA1-F48F-6CC9-FAB88EDBE0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74"/>
          <a:stretch/>
        </p:blipFill>
        <p:spPr>
          <a:xfrm>
            <a:off x="4822844" y="1687460"/>
            <a:ext cx="3863956" cy="3262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AB67C0-B822-2436-9B1A-AA32607033B1}"/>
                  </a:ext>
                </a:extLst>
              </p:cNvPr>
              <p:cNvSpPr txBox="1"/>
              <p:nvPr/>
            </p:nvSpPr>
            <p:spPr>
              <a:xfrm>
                <a:off x="1358048" y="4666971"/>
                <a:ext cx="2584863" cy="301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GB" sz="1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8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Lip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AB67C0-B822-2436-9B1A-AA326070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48" y="4666971"/>
                <a:ext cx="2584863" cy="301686"/>
              </a:xfrm>
              <a:prstGeom prst="rect">
                <a:avLst/>
              </a:prstGeom>
              <a:blipFill>
                <a:blip r:embed="rId6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1BD04C-83C3-C3E4-829A-A9CB44D71EB7}"/>
                  </a:ext>
                </a:extLst>
              </p:cNvPr>
              <p:cNvSpPr txBox="1"/>
              <p:nvPr/>
            </p:nvSpPr>
            <p:spPr>
              <a:xfrm>
                <a:off x="1061962" y="4206178"/>
                <a:ext cx="2584863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SN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1BD04C-83C3-C3E4-829A-A9CB44D71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62" y="4206178"/>
                <a:ext cx="2584863" cy="414537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9C1187-1CB5-6BBA-D91D-A177F14A07D9}"/>
                  </a:ext>
                </a:extLst>
              </p:cNvPr>
              <p:cNvSpPr txBox="1"/>
              <p:nvPr/>
            </p:nvSpPr>
            <p:spPr>
              <a:xfrm>
                <a:off x="1110091" y="3856592"/>
                <a:ext cx="2584863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8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SN</m:t>
                          </m:r>
                        </m:sub>
                      </m:sSub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l-GR" sz="1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GB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9C1187-1CB5-6BBA-D91D-A177F14A0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91" y="3856592"/>
                <a:ext cx="2584863" cy="284437"/>
              </a:xfrm>
              <a:prstGeom prst="rect">
                <a:avLst/>
              </a:prstGeom>
              <a:blipFill>
                <a:blip r:embed="rId8"/>
                <a:stretch>
                  <a:fillRect t="-1739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121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22F71-E2BD-54A4-2DED-E87BCE1F6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6252" y="900870"/>
            <a:ext cx="9131969" cy="4052288"/>
          </a:xfrm>
          <a:noFill/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sz="2400" b="1" dirty="0"/>
              <a:t>DCGAN: </a:t>
            </a:r>
            <a:r>
              <a:rPr lang="en-GB" sz="2400" dirty="0"/>
              <a:t>The entire architecture is fully convolutional.</a:t>
            </a:r>
          </a:p>
          <a:p>
            <a:pPr>
              <a:buFont typeface="Wingdings" pitchFamily="2" charset="2"/>
              <a:buChar char="§"/>
            </a:pPr>
            <a:r>
              <a:rPr lang="en-GB" sz="2400" b="1" dirty="0"/>
              <a:t>Alternative Objective: </a:t>
            </a:r>
            <a:r>
              <a:rPr lang="en-GB" sz="2400" dirty="0"/>
              <a:t>Wasserstein GAN - LSGAN.</a:t>
            </a:r>
          </a:p>
          <a:p>
            <a:pPr>
              <a:buFont typeface="Wingdings" pitchFamily="2" charset="2"/>
              <a:buChar char="§"/>
            </a:pPr>
            <a:r>
              <a:rPr lang="en-GB" sz="2400" b="1" dirty="0"/>
              <a:t>Two Timescale Update: </a:t>
            </a:r>
            <a:r>
              <a:rPr lang="en-GB" sz="2400" dirty="0"/>
              <a:t>The Generator is updated more slowly than the Discriminator (SAGAN).</a:t>
            </a:r>
          </a:p>
          <a:p>
            <a:pPr>
              <a:buFont typeface="Wingdings" pitchFamily="2" charset="2"/>
              <a:buChar char="§"/>
            </a:pPr>
            <a:r>
              <a:rPr lang="en-GB" sz="2400" b="1" dirty="0"/>
              <a:t>Stacking GANs: </a:t>
            </a:r>
            <a:r>
              <a:rPr lang="en-GB" sz="2400" dirty="0"/>
              <a:t>Multiple GANs are placed consecutively, and each GAN solves an easier version of the problem (</a:t>
            </a:r>
            <a:r>
              <a:rPr lang="en-GB" sz="2400" dirty="0" err="1"/>
              <a:t>FashionGAN</a:t>
            </a:r>
            <a:r>
              <a:rPr lang="en-GB" sz="2400" dirty="0"/>
              <a:t>).</a:t>
            </a:r>
          </a:p>
          <a:p>
            <a:pPr>
              <a:buFont typeface="Wingdings" pitchFamily="2" charset="2"/>
              <a:buChar char="§"/>
            </a:pPr>
            <a:r>
              <a:rPr lang="en-GB" sz="2400" b="1" dirty="0"/>
              <a:t>Progressive Growing GAN: </a:t>
            </a:r>
            <a:r>
              <a:rPr lang="en-GB" sz="2400" dirty="0"/>
              <a:t>Higher quality and larger outputs by incrementally increasing the size of the model during training.</a:t>
            </a:r>
          </a:p>
        </p:txBody>
      </p:sp>
      <p:sp>
        <p:nvSpPr>
          <p:cNvPr id="2" name="Google Shape;44;p7">
            <a:extLst>
              <a:ext uri="{FF2B5EF4-FFF2-40B4-BE49-F238E27FC236}">
                <a16:creationId xmlns:a16="http://schemas.microsoft.com/office/drawing/2014/main" id="{39F6B42D-2C4F-745E-C104-803F676953D3}"/>
              </a:ext>
            </a:extLst>
          </p:cNvPr>
          <p:cNvSpPr txBox="1">
            <a:spLocks/>
          </p:cNvSpPr>
          <p:nvPr/>
        </p:nvSpPr>
        <p:spPr>
          <a:xfrm>
            <a:off x="65296" y="106118"/>
            <a:ext cx="775523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200" dirty="0"/>
              <a:t>Generative Adversarial Networks</a:t>
            </a:r>
          </a:p>
        </p:txBody>
      </p:sp>
      <p:sp>
        <p:nvSpPr>
          <p:cNvPr id="3" name="Google Shape;52;p8">
            <a:extLst>
              <a:ext uri="{FF2B5EF4-FFF2-40B4-BE49-F238E27FC236}">
                <a16:creationId xmlns:a16="http://schemas.microsoft.com/office/drawing/2014/main" id="{ED0717AA-7FCE-964E-1C7B-4AB0460F1C6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35187" y="193596"/>
            <a:ext cx="1735833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Improvements</a:t>
            </a:r>
            <a:endParaRPr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C766C-0939-426F-5E9F-53DDC98546AB}"/>
              </a:ext>
            </a:extLst>
          </p:cNvPr>
          <p:cNvSpPr txBox="1"/>
          <p:nvPr/>
        </p:nvSpPr>
        <p:spPr>
          <a:xfrm>
            <a:off x="7243966" y="2263973"/>
            <a:ext cx="168346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Mean squared loss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60B913-4A37-E5F3-2421-D82E9BFFFBCA}"/>
              </a:ext>
            </a:extLst>
          </p:cNvPr>
          <p:cNvCxnSpPr>
            <a:cxnSpLocks/>
          </p:cNvCxnSpPr>
          <p:nvPr/>
        </p:nvCxnSpPr>
        <p:spPr>
          <a:xfrm>
            <a:off x="7664115" y="1708484"/>
            <a:ext cx="397521" cy="555489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9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5297" y="106118"/>
            <a:ext cx="44859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Lecture</a:t>
            </a:r>
            <a:r>
              <a:rPr lang="en-GB" sz="3200" dirty="0">
                <a:solidFill>
                  <a:srgbClr val="FFFFFF"/>
                </a:solidFill>
              </a:rPr>
              <a:t> Ove</a:t>
            </a:r>
            <a:r>
              <a:rPr lang="en-GB" sz="3200" dirty="0"/>
              <a:t>rview</a:t>
            </a:r>
            <a:endParaRPr sz="3200" dirty="0"/>
          </a:p>
        </p:txBody>
      </p:sp>
      <p:sp>
        <p:nvSpPr>
          <p:cNvPr id="45" name="Google Shape;45;p7"/>
          <p:cNvSpPr txBox="1"/>
          <p:nvPr/>
        </p:nvSpPr>
        <p:spPr>
          <a:xfrm>
            <a:off x="429667" y="796684"/>
            <a:ext cx="5810935" cy="121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Generative models</a:t>
            </a:r>
            <a:endParaRPr sz="24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45;p7">
            <a:extLst>
              <a:ext uri="{FF2B5EF4-FFF2-40B4-BE49-F238E27FC236}">
                <a16:creationId xmlns:a16="http://schemas.microsoft.com/office/drawing/2014/main" id="{17A55792-D479-6020-DEF6-2C17349CFC6A}"/>
              </a:ext>
            </a:extLst>
          </p:cNvPr>
          <p:cNvSpPr txBox="1"/>
          <p:nvPr/>
        </p:nvSpPr>
        <p:spPr>
          <a:xfrm>
            <a:off x="429667" y="1262994"/>
            <a:ext cx="5810935" cy="7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500"/>
              </a:spcBef>
            </a:pPr>
            <a:r>
              <a:rPr lang="en-GB" sz="24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Generative adversarial networks</a:t>
            </a:r>
          </a:p>
        </p:txBody>
      </p:sp>
      <p:sp>
        <p:nvSpPr>
          <p:cNvPr id="4" name="Google Shape;45;p7">
            <a:extLst>
              <a:ext uri="{FF2B5EF4-FFF2-40B4-BE49-F238E27FC236}">
                <a16:creationId xmlns:a16="http://schemas.microsoft.com/office/drawing/2014/main" id="{76DED39C-892A-F4D2-2CE7-96D8A123BBFA}"/>
              </a:ext>
            </a:extLst>
          </p:cNvPr>
          <p:cNvSpPr txBox="1"/>
          <p:nvPr/>
        </p:nvSpPr>
        <p:spPr>
          <a:xfrm>
            <a:off x="429667" y="1837145"/>
            <a:ext cx="8580444" cy="109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Definition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Common Issues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 err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Lipschits</a:t>
            </a: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 Continuity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endParaRPr lang="en-GB" sz="20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863" lvl="0">
              <a:buClr>
                <a:srgbClr val="999999"/>
              </a:buClr>
              <a:buSzPts val="1450"/>
            </a:pPr>
            <a:endParaRPr lang="en-GB" sz="20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Spectral Normalisation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Conditional GANs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Other Advanced Variants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endParaRPr lang="en-GB" sz="24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45;p7">
            <a:extLst>
              <a:ext uri="{FF2B5EF4-FFF2-40B4-BE49-F238E27FC236}">
                <a16:creationId xmlns:a16="http://schemas.microsoft.com/office/drawing/2014/main" id="{1BC33D4A-7BE3-7EE8-B656-B40C2D94142E}"/>
              </a:ext>
            </a:extLst>
          </p:cNvPr>
          <p:cNvSpPr txBox="1"/>
          <p:nvPr/>
        </p:nvSpPr>
        <p:spPr>
          <a:xfrm>
            <a:off x="3335134" y="676502"/>
            <a:ext cx="5810935" cy="121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63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Unsupervised training</a:t>
            </a:r>
          </a:p>
          <a:p>
            <a:pPr marL="457200" lvl="0" indent="-3963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 err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PixelRNN</a:t>
            </a: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GB" sz="2000" dirty="0" err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PixelCNN</a:t>
            </a:r>
            <a:endParaRPr sz="20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45;p7">
            <a:extLst>
              <a:ext uri="{FF2B5EF4-FFF2-40B4-BE49-F238E27FC236}">
                <a16:creationId xmlns:a16="http://schemas.microsoft.com/office/drawing/2014/main" id="{4713D8B0-84A9-F6D0-06D2-92A460A4E13E}"/>
              </a:ext>
            </a:extLst>
          </p:cNvPr>
          <p:cNvSpPr txBox="1"/>
          <p:nvPr/>
        </p:nvSpPr>
        <p:spPr>
          <a:xfrm>
            <a:off x="427598" y="2933399"/>
            <a:ext cx="5810935" cy="121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24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Variational autoencoders</a:t>
            </a:r>
            <a:endParaRPr sz="24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45;p7">
            <a:extLst>
              <a:ext uri="{FF2B5EF4-FFF2-40B4-BE49-F238E27FC236}">
                <a16:creationId xmlns:a16="http://schemas.microsoft.com/office/drawing/2014/main" id="{F8D18ED7-F895-E18A-2C66-A03C6BC57DCD}"/>
              </a:ext>
            </a:extLst>
          </p:cNvPr>
          <p:cNvSpPr txBox="1"/>
          <p:nvPr/>
        </p:nvSpPr>
        <p:spPr>
          <a:xfrm>
            <a:off x="427598" y="3722439"/>
            <a:ext cx="5810935" cy="7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500"/>
              </a:spcBef>
            </a:pPr>
            <a:r>
              <a:rPr lang="en-GB" sz="24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Implicit networks</a:t>
            </a:r>
          </a:p>
        </p:txBody>
      </p:sp>
      <p:sp>
        <p:nvSpPr>
          <p:cNvPr id="18" name="Google Shape;45;p7">
            <a:extLst>
              <a:ext uri="{FF2B5EF4-FFF2-40B4-BE49-F238E27FC236}">
                <a16:creationId xmlns:a16="http://schemas.microsoft.com/office/drawing/2014/main" id="{B9969C6B-C3CC-5142-801F-DB9D00A6B3E6}"/>
              </a:ext>
            </a:extLst>
          </p:cNvPr>
          <p:cNvSpPr txBox="1"/>
          <p:nvPr/>
        </p:nvSpPr>
        <p:spPr>
          <a:xfrm>
            <a:off x="429667" y="4271670"/>
            <a:ext cx="8580444" cy="109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Definition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SIRENs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 err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NeRFs</a:t>
            </a:r>
            <a:endParaRPr lang="en-GB" sz="20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45;p7">
            <a:extLst>
              <a:ext uri="{FF2B5EF4-FFF2-40B4-BE49-F238E27FC236}">
                <a16:creationId xmlns:a16="http://schemas.microsoft.com/office/drawing/2014/main" id="{ED56BE2C-5CA0-A747-3746-436A2C527462}"/>
              </a:ext>
            </a:extLst>
          </p:cNvPr>
          <p:cNvSpPr txBox="1"/>
          <p:nvPr/>
        </p:nvSpPr>
        <p:spPr>
          <a:xfrm>
            <a:off x="4607858" y="2920421"/>
            <a:ext cx="5810935" cy="121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Autoencoders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VAEs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Reparameterisation trick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ELBO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736823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Generative Adversarial Networks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50;p8">
                <a:extLst>
                  <a:ext uri="{FF2B5EF4-FFF2-40B4-BE49-F238E27FC236}">
                    <a16:creationId xmlns:a16="http://schemas.microsoft.com/office/drawing/2014/main" id="{D5CEF759-2994-7F26-78E2-6DEDF9DC38A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12828" y="1620140"/>
                <a:ext cx="4079473" cy="2185881"/>
              </a:xfrm>
              <a:prstGeom prst="rect">
                <a:avLst/>
              </a:prstGeom>
            </p:spPr>
            <p:txBody>
              <a:bodyPr spcFirstLastPara="1" wrap="square" lIns="180000" tIns="180000" rIns="180000" bIns="9142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GB" sz="2000" dirty="0"/>
                  <a:t>GANs can be conditioned, for instance with labels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/>
                  <a:t>, if available, </a:t>
                </a:r>
                <a:r>
                  <a:rPr lang="en-GB" sz="1400" dirty="0"/>
                  <a:t>[Mirza et al., 2014]</a:t>
                </a:r>
                <a:r>
                  <a:rPr lang="en-GB" dirty="0"/>
                  <a:t> </a:t>
                </a:r>
                <a:r>
                  <a:rPr lang="en-GB" sz="2000" dirty="0"/>
                  <a:t>by feeding the label information into both the generator and the discriminator:</a:t>
                </a:r>
                <a:endParaRPr lang="en-GB" sz="2400" dirty="0"/>
              </a:p>
            </p:txBody>
          </p:sp>
        </mc:Choice>
        <mc:Fallback xmlns="">
          <p:sp>
            <p:nvSpPr>
              <p:cNvPr id="17" name="Google Shape;50;p8">
                <a:extLst>
                  <a:ext uri="{FF2B5EF4-FFF2-40B4-BE49-F238E27FC236}">
                    <a16:creationId xmlns:a16="http://schemas.microsoft.com/office/drawing/2014/main" id="{D5CEF759-2994-7F26-78E2-6DEDF9DC38A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2828" y="1620140"/>
                <a:ext cx="4079473" cy="2185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53;p8">
            <a:extLst>
              <a:ext uri="{FF2B5EF4-FFF2-40B4-BE49-F238E27FC236}">
                <a16:creationId xmlns:a16="http://schemas.microsoft.com/office/drawing/2014/main" id="{99D0D3CA-4DE7-A77D-C70D-5C1BEBCA134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12828" y="1175216"/>
            <a:ext cx="4079474" cy="444923"/>
          </a:xfrm>
          <a:prstGeom prst="rect">
            <a:avLst/>
          </a:prstGeom>
        </p:spPr>
        <p:txBody>
          <a:bodyPr spcFirstLastPara="1" wrap="square" lIns="18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Definition: </a:t>
            </a:r>
            <a:r>
              <a:rPr lang="en-GB" sz="1800" b="0" dirty="0"/>
              <a:t>Conditional GANs</a:t>
            </a:r>
            <a:endParaRPr sz="1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C364E7-6FCB-0F53-BBFE-C2690BE69329}"/>
                  </a:ext>
                </a:extLst>
              </p:cNvPr>
              <p:cNvSpPr txBox="1"/>
              <p:nvPr/>
            </p:nvSpPr>
            <p:spPr>
              <a:xfrm>
                <a:off x="742490" y="4196206"/>
                <a:ext cx="7659020" cy="562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GB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i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2000" i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GB" sz="20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GB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GB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GB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C364E7-6FCB-0F53-BBFE-C2690BE69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90" y="4196206"/>
                <a:ext cx="7659020" cy="562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2515C84C-CAA3-A290-B74D-9FE4F4BA642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18562" y="106119"/>
            <a:ext cx="1735833" cy="472499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Conditional</a:t>
            </a:r>
          </a:p>
          <a:p>
            <a:pPr marL="0" indent="0"/>
            <a:r>
              <a:rPr lang="en-GB" b="0" dirty="0"/>
              <a:t>GANS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32959-AF12-B808-48D8-7FC1E9948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951" y="1455091"/>
            <a:ext cx="4497221" cy="21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6" y="106118"/>
            <a:ext cx="775523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200" dirty="0"/>
              <a:t>Let’s Look at Some Code!</a:t>
            </a:r>
          </a:p>
        </p:txBody>
      </p:sp>
      <p:sp>
        <p:nvSpPr>
          <p:cNvPr id="2" name="Google Shape;124;p9">
            <a:extLst>
              <a:ext uri="{FF2B5EF4-FFF2-40B4-BE49-F238E27FC236}">
                <a16:creationId xmlns:a16="http://schemas.microsoft.com/office/drawing/2014/main" id="{7E34BC93-6E6D-FE1E-DA21-3E4769865886}"/>
              </a:ext>
            </a:extLst>
          </p:cNvPr>
          <p:cNvSpPr/>
          <p:nvPr/>
        </p:nvSpPr>
        <p:spPr>
          <a:xfrm>
            <a:off x="388418" y="1288225"/>
            <a:ext cx="8439993" cy="3308051"/>
          </a:xfrm>
          <a:prstGeom prst="roundRect">
            <a:avLst>
              <a:gd name="adj" fmla="val 2261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2;p9">
            <a:extLst>
              <a:ext uri="{FF2B5EF4-FFF2-40B4-BE49-F238E27FC236}">
                <a16:creationId xmlns:a16="http://schemas.microsoft.com/office/drawing/2014/main" id="{2E9B80CC-B04E-4343-B84D-662EF8AB2CC0}"/>
              </a:ext>
            </a:extLst>
          </p:cNvPr>
          <p:cNvSpPr txBox="1"/>
          <p:nvPr/>
        </p:nvSpPr>
        <p:spPr>
          <a:xfrm>
            <a:off x="569333" y="1656748"/>
            <a:ext cx="5394498" cy="609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Conditional GAN Example</a:t>
            </a:r>
            <a:endParaRPr sz="2400" b="1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72;p9">
            <a:extLst>
              <a:ext uri="{FF2B5EF4-FFF2-40B4-BE49-F238E27FC236}">
                <a16:creationId xmlns:a16="http://schemas.microsoft.com/office/drawing/2014/main" id="{9AC7A9EE-4366-FDC5-1805-8CEB533D6060}"/>
              </a:ext>
            </a:extLst>
          </p:cNvPr>
          <p:cNvSpPr txBox="1"/>
          <p:nvPr/>
        </p:nvSpPr>
        <p:spPr>
          <a:xfrm>
            <a:off x="954858" y="2391531"/>
            <a:ext cx="7889735" cy="178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Code on GitHub : </a:t>
            </a: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https://github.com/atapour/dl-pytorch/blob/main/Conditional_GAN_Example/Conditional_GAN_Example.ipynb</a:t>
            </a:r>
            <a:endParaRPr lang="en-GB"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endParaRPr lang="en-GB"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Code on </a:t>
            </a:r>
            <a:r>
              <a:rPr lang="en-GB" sz="1600" dirty="0" err="1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Colab</a:t>
            </a: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GB" sz="16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https://colab.research.google.com/github/atapour/dl-pytorch/blob/main/Conditional_GAN_Example/Conditional_GAN_Example.ipynb</a:t>
            </a:r>
            <a:endParaRPr lang="en-GB"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endParaRPr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2183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22F71-E2BD-54A4-2DED-E87BCE1F6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808" y="685176"/>
            <a:ext cx="7952193" cy="4222734"/>
          </a:xfrm>
          <a:noFill/>
        </p:spPr>
        <p:txBody>
          <a:bodyPr/>
          <a:lstStyle/>
          <a:p>
            <a:pPr marL="127000" indent="0">
              <a:buNone/>
            </a:pPr>
            <a:endParaRPr lang="en-US" sz="2800" dirty="0"/>
          </a:p>
          <a:p>
            <a:r>
              <a:rPr lang="en-US" sz="2800" dirty="0"/>
              <a:t>Auxiliary Classifier GAN (ACGAN)</a:t>
            </a:r>
          </a:p>
          <a:p>
            <a:r>
              <a:rPr lang="en-US" sz="2800" dirty="0" err="1"/>
              <a:t>InfoGAN</a:t>
            </a:r>
            <a:endParaRPr lang="en-US" sz="2800" dirty="0"/>
          </a:p>
          <a:p>
            <a:r>
              <a:rPr lang="en-US" sz="2800" dirty="0"/>
              <a:t>Least Square GAN (LSGAN)</a:t>
            </a:r>
          </a:p>
          <a:p>
            <a:r>
              <a:rPr lang="en-US" sz="2800" dirty="0"/>
              <a:t>Adversarial Autoencoder</a:t>
            </a:r>
          </a:p>
          <a:p>
            <a:r>
              <a:rPr lang="en-US" sz="2800" dirty="0"/>
              <a:t>Boundary Equilibrium GAN (BEGAN)</a:t>
            </a:r>
          </a:p>
          <a:p>
            <a:r>
              <a:rPr lang="en-US" sz="2800" dirty="0"/>
              <a:t>Energy-Based GAN</a:t>
            </a:r>
          </a:p>
          <a:p>
            <a:r>
              <a:rPr lang="en-US" sz="2800" dirty="0" err="1"/>
              <a:t>StyleGAN</a:t>
            </a:r>
            <a:endParaRPr lang="en-US" sz="2800" dirty="0"/>
          </a:p>
          <a:p>
            <a:r>
              <a:rPr lang="en-US" sz="2800" dirty="0"/>
              <a:t>etc. etc. etc. …</a:t>
            </a:r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7490973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Generative Adversarial Networks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ED7EBC3C-7FCB-429D-7C4D-A12ADE77A5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35188" y="106119"/>
            <a:ext cx="1735833" cy="472499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Advanced Variants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923541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4506705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Popular Applications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ED7EBC3C-7FCB-429D-7C4D-A12ADE77A5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33055" y="106119"/>
            <a:ext cx="3438849" cy="472499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Unpaired Translation (</a:t>
            </a:r>
            <a:r>
              <a:rPr lang="en-GB" dirty="0" err="1"/>
              <a:t>CycleGAN</a:t>
            </a:r>
            <a:r>
              <a:rPr lang="en-GB" b="0" dirty="0"/>
              <a:t>)</a:t>
            </a:r>
            <a:endParaRPr b="0" dirty="0"/>
          </a:p>
        </p:txBody>
      </p:sp>
      <p:sp>
        <p:nvSpPr>
          <p:cNvPr id="6" name="Google Shape;50;p8">
            <a:extLst>
              <a:ext uri="{FF2B5EF4-FFF2-40B4-BE49-F238E27FC236}">
                <a16:creationId xmlns:a16="http://schemas.microsoft.com/office/drawing/2014/main" id="{0F1CDB93-E967-DF91-6023-78FA6DA7A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390" y="1196186"/>
            <a:ext cx="8881293" cy="1000857"/>
          </a:xfrm>
          <a:prstGeom prst="rect">
            <a:avLst/>
          </a:prstGeom>
        </p:spPr>
        <p:txBody>
          <a:bodyPr spcFirstLastPara="1" wrap="square" lIns="180000" tIns="180000" rIns="180000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An adversarial architecture for unpaired image translation. It has twin generators with skip connections and two discriminators, which translate between the domains, alongside a cycle consistency loss (L1 distance) to ensure the mapping recovers the original image.</a:t>
            </a:r>
          </a:p>
        </p:txBody>
      </p:sp>
      <p:sp>
        <p:nvSpPr>
          <p:cNvPr id="7" name="Google Shape;53;p8">
            <a:extLst>
              <a:ext uri="{FF2B5EF4-FFF2-40B4-BE49-F238E27FC236}">
                <a16:creationId xmlns:a16="http://schemas.microsoft.com/office/drawing/2014/main" id="{F616FA46-82DB-8033-9439-6846E0461CC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21391" y="817766"/>
            <a:ext cx="8881294" cy="444923"/>
          </a:xfrm>
          <a:prstGeom prst="rect">
            <a:avLst/>
          </a:prstGeom>
        </p:spPr>
        <p:txBody>
          <a:bodyPr spcFirstLastPara="1" wrap="square" lIns="180000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Definition: </a:t>
            </a:r>
            <a:r>
              <a:rPr lang="en-GB" b="0" dirty="0" err="1"/>
              <a:t>CycleGAN</a:t>
            </a:r>
            <a:r>
              <a:rPr lang="en-GB" b="0" dirty="0"/>
              <a:t> [Zhu et al., 2017]</a:t>
            </a:r>
            <a:endParaRPr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81952A-AD96-6686-02CE-7753BA4C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2" y="2286000"/>
            <a:ext cx="8287120" cy="2578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1B2A73-824E-3961-6919-7C9DCDD8E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92" y="3950665"/>
            <a:ext cx="3537869" cy="10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04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4506705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Popular Applications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ED7EBC3C-7FCB-429D-7C4D-A12ADE77A5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33055" y="106119"/>
            <a:ext cx="3438849" cy="472499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Super-resolution </a:t>
            </a:r>
          </a:p>
        </p:txBody>
      </p:sp>
      <p:sp>
        <p:nvSpPr>
          <p:cNvPr id="6" name="Google Shape;50;p8">
            <a:extLst>
              <a:ext uri="{FF2B5EF4-FFF2-40B4-BE49-F238E27FC236}">
                <a16:creationId xmlns:a16="http://schemas.microsoft.com/office/drawing/2014/main" id="{0F1CDB93-E967-DF91-6023-78FA6DA7A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2180" y="1409667"/>
            <a:ext cx="4744424" cy="2011504"/>
          </a:xfrm>
          <a:prstGeom prst="rect">
            <a:avLst/>
          </a:prstGeom>
        </p:spPr>
        <p:txBody>
          <a:bodyPr spcFirstLastPara="1" wrap="square" lIns="180000" tIns="180000" rIns="180000" bIns="91425" anchor="t" anchorCtr="0">
            <a:noAutofit/>
          </a:bodyPr>
          <a:lstStyle/>
          <a:p>
            <a:pPr marL="0" indent="0" algn="just">
              <a:buNone/>
            </a:pPr>
            <a:r>
              <a:rPr lang="en-GB" dirty="0"/>
              <a:t>The objective is to map a single low-resolution input to a distribution of high-resolution outputs. PULSE [Menon et al., 2020] projects points in the search of the latent space of </a:t>
            </a:r>
            <a:r>
              <a:rPr lang="en-GB" dirty="0" err="1"/>
              <a:t>StyleGAN</a:t>
            </a:r>
            <a:r>
              <a:rPr lang="en-GB" dirty="0"/>
              <a:t> (a large conditional GAN) onto a hypersphere, which ensures probable outputs in the high-dimensional latent space.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Google Shape;53;p8">
            <a:extLst>
              <a:ext uri="{FF2B5EF4-FFF2-40B4-BE49-F238E27FC236}">
                <a16:creationId xmlns:a16="http://schemas.microsoft.com/office/drawing/2014/main" id="{F616FA46-82DB-8033-9439-6846E0461CC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32181" y="1031247"/>
            <a:ext cx="4744423" cy="444923"/>
          </a:xfrm>
          <a:prstGeom prst="rect">
            <a:avLst/>
          </a:prstGeom>
        </p:spPr>
        <p:txBody>
          <a:bodyPr spcFirstLastPara="1" wrap="square" lIns="180000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Definition: </a:t>
            </a:r>
            <a:r>
              <a:rPr lang="en-GB" b="0" dirty="0"/>
              <a:t>Super-resolution </a:t>
            </a:r>
          </a:p>
          <a:p>
            <a:pPr marL="0" indent="0">
              <a:buNone/>
            </a:pP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362F9-410C-5AA0-B654-20EB45143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061" y="898823"/>
            <a:ext cx="3737320" cy="40271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78906-5010-91C7-825F-86D0682C2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775"/>
          <a:stretch/>
        </p:blipFill>
        <p:spPr>
          <a:xfrm>
            <a:off x="2906322" y="3667401"/>
            <a:ext cx="1105592" cy="1107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28BEA5-B531-76AB-A67D-7F8110A17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56" r="57219"/>
          <a:stretch/>
        </p:blipFill>
        <p:spPr>
          <a:xfrm>
            <a:off x="1871584" y="3662895"/>
            <a:ext cx="1105593" cy="11073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82373F-D6D7-303C-2F95-90830F833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33"/>
          <a:stretch/>
        </p:blipFill>
        <p:spPr>
          <a:xfrm>
            <a:off x="163619" y="3662895"/>
            <a:ext cx="1108891" cy="1107395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76156D6D-C2FE-F54B-5A2A-C98401F915DA}"/>
              </a:ext>
            </a:extLst>
          </p:cNvPr>
          <p:cNvSpPr/>
          <p:nvPr/>
        </p:nvSpPr>
        <p:spPr>
          <a:xfrm>
            <a:off x="1272510" y="4111342"/>
            <a:ext cx="615142" cy="24106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760BA-8245-8977-E4D1-6C23D40AB042}"/>
              </a:ext>
            </a:extLst>
          </p:cNvPr>
          <p:cNvSpPr txBox="1"/>
          <p:nvPr/>
        </p:nvSpPr>
        <p:spPr>
          <a:xfrm>
            <a:off x="1180108" y="388970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Pulse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A3775A-2626-4451-3B8A-457ECB6404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58" r="14117"/>
          <a:stretch/>
        </p:blipFill>
        <p:spPr>
          <a:xfrm>
            <a:off x="3948931" y="3662205"/>
            <a:ext cx="1105592" cy="11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1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4506705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Popular Applications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ED7EBC3C-7FCB-429D-7C4D-A12ADE77A5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33055" y="106119"/>
            <a:ext cx="3438849" cy="472499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Anomaly Detection</a:t>
            </a:r>
          </a:p>
        </p:txBody>
      </p:sp>
      <p:sp>
        <p:nvSpPr>
          <p:cNvPr id="6" name="Google Shape;50;p8">
            <a:extLst>
              <a:ext uri="{FF2B5EF4-FFF2-40B4-BE49-F238E27FC236}">
                <a16:creationId xmlns:a16="http://schemas.microsoft.com/office/drawing/2014/main" id="{0F1CDB93-E967-DF91-6023-78FA6DA7A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8457" y="1174478"/>
            <a:ext cx="8847085" cy="1172213"/>
          </a:xfrm>
          <a:prstGeom prst="rect">
            <a:avLst/>
          </a:prstGeom>
        </p:spPr>
        <p:txBody>
          <a:bodyPr spcFirstLastPara="1" wrap="square" lIns="180000" tIns="180000" rIns="180000" bIns="91425" anchor="t" anchorCtr="0">
            <a:noAutofit/>
          </a:bodyPr>
          <a:lstStyle/>
          <a:p>
            <a:pPr marL="0" indent="0" algn="just">
              <a:buNone/>
            </a:pPr>
            <a:r>
              <a:rPr lang="en-GB" sz="1500" dirty="0"/>
              <a:t>The objective is to find “anomalies” in the data. Unsupervised anomaly detectors [1,2] learn a normal distribution over (healthy) observations. Then, when they observe something not observed in training (unhealthy/dangerous), they fail to reconstruct - detecting it as an anomaly. Region-based anomaly detectors [3] learn a distribution over </a:t>
            </a:r>
            <a:r>
              <a:rPr lang="en-GB" sz="1500" dirty="0" err="1"/>
              <a:t>inpainted</a:t>
            </a:r>
            <a:r>
              <a:rPr lang="en-GB" sz="1500" dirty="0"/>
              <a:t> (erased) regions. </a:t>
            </a:r>
          </a:p>
          <a:p>
            <a:pPr marL="0" indent="0">
              <a:buNone/>
            </a:pPr>
            <a:endParaRPr lang="en-GB" sz="1500" dirty="0"/>
          </a:p>
        </p:txBody>
      </p:sp>
      <p:sp>
        <p:nvSpPr>
          <p:cNvPr id="7" name="Google Shape;53;p8">
            <a:extLst>
              <a:ext uri="{FF2B5EF4-FFF2-40B4-BE49-F238E27FC236}">
                <a16:creationId xmlns:a16="http://schemas.microsoft.com/office/drawing/2014/main" id="{F616FA46-82DB-8033-9439-6846E0461CC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48458" y="796058"/>
            <a:ext cx="8847084" cy="444923"/>
          </a:xfrm>
          <a:prstGeom prst="rect">
            <a:avLst/>
          </a:prstGeom>
        </p:spPr>
        <p:txBody>
          <a:bodyPr spcFirstLastPara="1" wrap="square" lIns="180000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Definition: </a:t>
            </a:r>
            <a:r>
              <a:rPr lang="en-GB" b="0" dirty="0"/>
              <a:t>Anomaly Detection</a:t>
            </a:r>
          </a:p>
          <a:p>
            <a:pPr marL="0" indent="0">
              <a:buNone/>
            </a:pPr>
            <a:endParaRPr b="0" dirty="0"/>
          </a:p>
        </p:txBody>
      </p:sp>
      <p:sp>
        <p:nvSpPr>
          <p:cNvPr id="3" name="Google Shape;50;p8">
            <a:extLst>
              <a:ext uri="{FF2B5EF4-FFF2-40B4-BE49-F238E27FC236}">
                <a16:creationId xmlns:a16="http://schemas.microsoft.com/office/drawing/2014/main" id="{98568E1C-88CB-2FAD-AD41-7DB055AD0342}"/>
              </a:ext>
            </a:extLst>
          </p:cNvPr>
          <p:cNvSpPr txBox="1">
            <a:spLocks/>
          </p:cNvSpPr>
          <p:nvPr/>
        </p:nvSpPr>
        <p:spPr>
          <a:xfrm>
            <a:off x="110169" y="2597451"/>
            <a:ext cx="4275521" cy="2572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buNone/>
            </a:pPr>
            <a:r>
              <a:rPr lang="en-GB" sz="1200" dirty="0"/>
              <a:t>[1] </a:t>
            </a:r>
            <a:r>
              <a:rPr lang="en-GB" sz="1200" dirty="0" err="1"/>
              <a:t>Akçay</a:t>
            </a:r>
            <a:r>
              <a:rPr lang="en-GB" sz="1200" dirty="0"/>
              <a:t>, </a:t>
            </a:r>
            <a:r>
              <a:rPr lang="en-GB" sz="1200" b="1" dirty="0"/>
              <a:t>Atapour-Abarghouei</a:t>
            </a:r>
            <a:r>
              <a:rPr lang="en-GB" sz="1200" dirty="0"/>
              <a:t>, and Breckon. “</a:t>
            </a:r>
            <a:r>
              <a:rPr lang="en-GB" sz="1200" dirty="0" err="1"/>
              <a:t>GANomaly</a:t>
            </a:r>
            <a:r>
              <a:rPr lang="en-GB" sz="1200" dirty="0"/>
              <a:t>: Semi-Supervised Anomaly Detection via Adversarial Training”, ACCV, 2018. </a:t>
            </a:r>
          </a:p>
          <a:p>
            <a:pPr marL="0" indent="0" algn="just">
              <a:buNone/>
            </a:pPr>
            <a:r>
              <a:rPr lang="en-GB" sz="1200" dirty="0"/>
              <a:t>[2] </a:t>
            </a:r>
            <a:r>
              <a:rPr lang="en-GB" sz="1200" dirty="0" err="1"/>
              <a:t>Akçay</a:t>
            </a:r>
            <a:r>
              <a:rPr lang="en-GB" sz="1200" dirty="0"/>
              <a:t>, </a:t>
            </a:r>
            <a:r>
              <a:rPr lang="en-GB" sz="1200" b="1" dirty="0"/>
              <a:t>Atapour-Abarghouei</a:t>
            </a:r>
            <a:r>
              <a:rPr lang="en-GB" sz="1200" dirty="0"/>
              <a:t>, and Breckon. “Skip-</a:t>
            </a:r>
            <a:r>
              <a:rPr lang="en-GB" sz="1200" dirty="0" err="1"/>
              <a:t>ganomaly</a:t>
            </a:r>
            <a:r>
              <a:rPr lang="en-GB" sz="1200" dirty="0"/>
              <a:t>: Skip connected and </a:t>
            </a:r>
            <a:r>
              <a:rPr lang="en-GB" sz="1200" dirty="0" err="1"/>
              <a:t>adversarially</a:t>
            </a:r>
            <a:r>
              <a:rPr lang="en-GB" sz="1200" dirty="0"/>
              <a:t> trained encoder-decoder anomaly detection”, IJCNN,. 2019.</a:t>
            </a:r>
          </a:p>
          <a:p>
            <a:pPr marL="0" indent="0" algn="just">
              <a:buNone/>
            </a:pPr>
            <a:r>
              <a:rPr lang="en-GB" sz="1200" dirty="0"/>
              <a:t>[3] Nguyen, Feldman, </a:t>
            </a:r>
            <a:r>
              <a:rPr lang="en-GB" sz="1200" dirty="0" err="1"/>
              <a:t>Bethapudi</a:t>
            </a:r>
            <a:r>
              <a:rPr lang="en-GB" sz="1200" dirty="0"/>
              <a:t>, Jennings, and Willcocks.  “Unsupervised Region-based Anomaly Detection in Brain MRI with Adversarial Image Inpainting”, arXiv:2010.01942. </a:t>
            </a:r>
          </a:p>
          <a:p>
            <a:pPr marL="0" indent="0" algn="just">
              <a:buFont typeface="Open Sans"/>
              <a:buNone/>
            </a:pPr>
            <a:endParaRPr lang="en-GB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133A6-296C-0771-5E8E-20F26610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810" y="2377765"/>
            <a:ext cx="4145276" cy="1377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B4E1F6-6AC5-CB97-C071-CEE20CBC3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305" y="3740297"/>
            <a:ext cx="3483620" cy="13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54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3252015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Autoencoders</a:t>
            </a:r>
            <a:endParaRPr lang="en-GB" sz="320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FB68B326-D717-7008-0828-27053AFD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61" y="635558"/>
            <a:ext cx="9125644" cy="2524762"/>
          </a:xfrm>
          <a:noFill/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sz="2400" b="1" dirty="0">
                <a:solidFill>
                  <a:srgbClr val="7030A0"/>
                </a:solidFill>
              </a:rPr>
              <a:t>Not</a:t>
            </a:r>
            <a:r>
              <a:rPr lang="en-GB" sz="2400" dirty="0"/>
              <a:t> generative models.</a:t>
            </a:r>
          </a:p>
          <a:p>
            <a:r>
              <a:rPr lang="en-US" sz="2400" dirty="0"/>
              <a:t>Designed to obtain latent variables.</a:t>
            </a:r>
          </a:p>
          <a:p>
            <a:r>
              <a:rPr lang="en-US" sz="2400" dirty="0"/>
              <a:t>Latent variables inferred by an autoencoder are a lower dimensional feature representation from unlabeled data.</a:t>
            </a:r>
          </a:p>
          <a:p>
            <a:endParaRPr lang="en-GB" sz="2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C72470-369C-4ADA-249B-0A3874DD9DD5}"/>
              </a:ext>
            </a:extLst>
          </p:cNvPr>
          <p:cNvCxnSpPr>
            <a:cxnSpLocks/>
          </p:cNvCxnSpPr>
          <p:nvPr/>
        </p:nvCxnSpPr>
        <p:spPr>
          <a:xfrm>
            <a:off x="3406900" y="1676409"/>
            <a:ext cx="224789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4CF210-0CB4-E043-CA7D-3CB11B37C9E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782827" y="1243390"/>
            <a:ext cx="411239" cy="26822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DF3755B-F7FC-2254-EBCF-D01816619167}"/>
              </a:ext>
            </a:extLst>
          </p:cNvPr>
          <p:cNvSpPr txBox="1"/>
          <p:nvPr/>
        </p:nvSpPr>
        <p:spPr>
          <a:xfrm>
            <a:off x="6194066" y="850975"/>
            <a:ext cx="2799907" cy="78483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500" dirty="0"/>
              <a:t>variables that are not directly observed but are rather inferred (through a model)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B8CC3338-EDF3-C31B-E570-C705D02B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50" y="3181308"/>
            <a:ext cx="1778592" cy="1619789"/>
          </a:xfrm>
          <a:prstGeom prst="rect">
            <a:avLst/>
          </a:prstGeom>
        </p:spPr>
      </p:pic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EAC9C43A-0CF1-FA3F-EA12-8617EAA644C5}"/>
              </a:ext>
            </a:extLst>
          </p:cNvPr>
          <p:cNvSpPr/>
          <p:nvPr/>
        </p:nvSpPr>
        <p:spPr>
          <a:xfrm>
            <a:off x="2435106" y="3253522"/>
            <a:ext cx="188382" cy="1491985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3B8B30D-BA66-E258-725C-4A8899F88C7C}"/>
              </a:ext>
            </a:extLst>
          </p:cNvPr>
          <p:cNvSpPr/>
          <p:nvPr/>
        </p:nvSpPr>
        <p:spPr>
          <a:xfrm>
            <a:off x="2733115" y="3405591"/>
            <a:ext cx="188382" cy="1187845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09725B24-7E9B-DC7D-59B1-087C4ABFBC00}"/>
              </a:ext>
            </a:extLst>
          </p:cNvPr>
          <p:cNvSpPr/>
          <p:nvPr/>
        </p:nvSpPr>
        <p:spPr>
          <a:xfrm>
            <a:off x="3031124" y="3621563"/>
            <a:ext cx="188382" cy="755902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B3339E3-CA3A-4F43-1A43-47D6F6C182DD}"/>
              </a:ext>
            </a:extLst>
          </p:cNvPr>
          <p:cNvSpPr/>
          <p:nvPr/>
        </p:nvSpPr>
        <p:spPr>
          <a:xfrm>
            <a:off x="3329133" y="3743047"/>
            <a:ext cx="188382" cy="512933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4DAF1AF3-08EB-1615-4115-3C848BA0DF06}"/>
              </a:ext>
            </a:extLst>
          </p:cNvPr>
          <p:cNvSpPr/>
          <p:nvPr/>
        </p:nvSpPr>
        <p:spPr>
          <a:xfrm>
            <a:off x="3627142" y="3824037"/>
            <a:ext cx="188382" cy="350954"/>
          </a:xfrm>
          <a:prstGeom prst="roundRect">
            <a:avLst/>
          </a:prstGeom>
          <a:solidFill>
            <a:srgbClr val="FF2600"/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33065848-F934-98AE-9F48-3E5DB4BF815A}"/>
              </a:ext>
            </a:extLst>
          </p:cNvPr>
          <p:cNvSpPr/>
          <p:nvPr/>
        </p:nvSpPr>
        <p:spPr>
          <a:xfrm>
            <a:off x="3925150" y="3717537"/>
            <a:ext cx="188382" cy="51293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A78C3BDC-AC8A-DDA2-39CC-1901295635AC}"/>
              </a:ext>
            </a:extLst>
          </p:cNvPr>
          <p:cNvSpPr/>
          <p:nvPr/>
        </p:nvSpPr>
        <p:spPr>
          <a:xfrm>
            <a:off x="4223159" y="3613252"/>
            <a:ext cx="188382" cy="75590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46A230AB-6BA1-37AC-7B3A-2FC29BC10400}"/>
              </a:ext>
            </a:extLst>
          </p:cNvPr>
          <p:cNvSpPr/>
          <p:nvPr/>
        </p:nvSpPr>
        <p:spPr>
          <a:xfrm>
            <a:off x="4521168" y="3380081"/>
            <a:ext cx="188382" cy="118784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F1E699A-5560-74EB-B980-E470A65A12E4}"/>
              </a:ext>
            </a:extLst>
          </p:cNvPr>
          <p:cNvSpPr/>
          <p:nvPr/>
        </p:nvSpPr>
        <p:spPr>
          <a:xfrm>
            <a:off x="4819177" y="3253522"/>
            <a:ext cx="188382" cy="149198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2936E1B-68BC-6805-FAAA-AD3DEFB40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962" y="3189619"/>
            <a:ext cx="1778592" cy="1619789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42B08AD-D7B5-18BB-A91D-1BE787D23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207" y="3189619"/>
            <a:ext cx="1778592" cy="16197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5C89493-D7FE-30FA-4420-A05EE8C1C90E}"/>
                  </a:ext>
                </a:extLst>
              </p:cNvPr>
              <p:cNvSpPr txBox="1"/>
              <p:nvPr/>
            </p:nvSpPr>
            <p:spPr>
              <a:xfrm>
                <a:off x="494814" y="3104864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5C89493-D7FE-30FA-4420-A05EE8C1C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14" y="3104864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B671A4F-26F4-3F6C-E3CF-01312A9B29D3}"/>
                  </a:ext>
                </a:extLst>
              </p:cNvPr>
              <p:cNvSpPr txBox="1"/>
              <p:nvPr/>
            </p:nvSpPr>
            <p:spPr>
              <a:xfrm>
                <a:off x="5093601" y="3119933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B671A4F-26F4-3F6C-E3CF-01312A9B2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01" y="3119933"/>
                <a:ext cx="442429" cy="461665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29F0C30-7EAD-1A27-D67C-A08EBF2C401C}"/>
                  </a:ext>
                </a:extLst>
              </p:cNvPr>
              <p:cNvSpPr txBox="1"/>
              <p:nvPr/>
            </p:nvSpPr>
            <p:spPr>
              <a:xfrm>
                <a:off x="6989155" y="3119933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29F0C30-7EAD-1A27-D67C-A08EBF2C4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155" y="3119933"/>
                <a:ext cx="442429" cy="461665"/>
              </a:xfrm>
              <a:prstGeom prst="rect">
                <a:avLst/>
              </a:prstGeom>
              <a:blipFill>
                <a:blip r:embed="rId8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C503E28-D04E-627D-1D49-ED873BBE0C80}"/>
                  </a:ext>
                </a:extLst>
              </p:cNvPr>
              <p:cNvSpPr txBox="1"/>
              <p:nvPr/>
            </p:nvSpPr>
            <p:spPr>
              <a:xfrm>
                <a:off x="3548805" y="3754327"/>
                <a:ext cx="423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C503E28-D04E-627D-1D49-ED873BBE0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5" y="3754327"/>
                <a:ext cx="42396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A5C6C9FD-D511-4DC2-C890-E396B3194BEF}"/>
              </a:ext>
            </a:extLst>
          </p:cNvPr>
          <p:cNvSpPr txBox="1"/>
          <p:nvPr/>
        </p:nvSpPr>
        <p:spPr>
          <a:xfrm>
            <a:off x="2782760" y="4579737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432FF"/>
                </a:solidFill>
              </a:rPr>
              <a:t>Encoder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4F68F93-2DEA-88E2-2503-8F1EBDC30A90}"/>
              </a:ext>
            </a:extLst>
          </p:cNvPr>
          <p:cNvSpPr txBox="1"/>
          <p:nvPr/>
        </p:nvSpPr>
        <p:spPr>
          <a:xfrm>
            <a:off x="3979325" y="4579737"/>
            <a:ext cx="696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00CC00"/>
                </a:solidFill>
              </a:rPr>
              <a:t>Decoder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143C715-8161-2604-9B1B-7FECB075C2BB}"/>
                  </a:ext>
                </a:extLst>
              </p:cNvPr>
              <p:cNvSpPr txBox="1"/>
              <p:nvPr/>
            </p:nvSpPr>
            <p:spPr>
              <a:xfrm>
                <a:off x="7056422" y="4454637"/>
                <a:ext cx="1643463" cy="317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Lower dimensional </a:t>
                </a:r>
                <a14:m>
                  <m:oMath xmlns:m="http://schemas.openxmlformats.org/officeDocument/2006/math">
                    <m:r>
                      <a:rPr lang="en-GB" sz="15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143C715-8161-2604-9B1B-7FECB075C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422" y="4454637"/>
                <a:ext cx="1643463" cy="317844"/>
              </a:xfrm>
              <a:prstGeom prst="rect">
                <a:avLst/>
              </a:prstGeom>
              <a:blipFill>
                <a:blip r:embed="rId10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BB11A8-9383-6C32-450B-3DE5271A378A}"/>
                  </a:ext>
                </a:extLst>
              </p:cNvPr>
              <p:cNvSpPr txBox="1"/>
              <p:nvPr/>
            </p:nvSpPr>
            <p:spPr>
              <a:xfrm>
                <a:off x="5193048" y="4454637"/>
                <a:ext cx="1719045" cy="317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</a:rPr>
                  <a:t>Higher dimensional </a:t>
                </a:r>
                <a14:m>
                  <m:oMath xmlns:m="http://schemas.openxmlformats.org/officeDocument/2006/math">
                    <m:r>
                      <a:rPr lang="en-GB" sz="15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BB11A8-9383-6C32-450B-3DE5271A3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48" y="4454637"/>
                <a:ext cx="1719045" cy="317844"/>
              </a:xfrm>
              <a:prstGeom prst="rect">
                <a:avLst/>
              </a:prstGeom>
              <a:blipFill>
                <a:blip r:embed="rId11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D260C58-CD43-3824-6FB1-EACCBD0111C3}"/>
              </a:ext>
            </a:extLst>
          </p:cNvPr>
          <p:cNvGrpSpPr/>
          <p:nvPr/>
        </p:nvGrpSpPr>
        <p:grpSpPr>
          <a:xfrm>
            <a:off x="1428645" y="2902573"/>
            <a:ext cx="4623926" cy="269965"/>
            <a:chOff x="2355682" y="4104000"/>
            <a:chExt cx="6166037" cy="360000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83DC59-3E82-03FD-F907-1D167F8BC8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5682" y="4104000"/>
              <a:ext cx="1" cy="360000"/>
            </a:xfrm>
            <a:prstGeom prst="line">
              <a:avLst/>
            </a:prstGeom>
            <a:ln w="3175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D644FA7-8531-90EE-5B9D-BCCC6DF187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1718" y="4104000"/>
              <a:ext cx="1" cy="360000"/>
            </a:xfrm>
            <a:prstGeom prst="line">
              <a:avLst/>
            </a:prstGeom>
            <a:ln w="3175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E3CEA87-F77E-F5F2-8C89-1EC4D0D0DA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5682" y="4105305"/>
              <a:ext cx="616603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C553160-830F-D916-45E4-027C572B2C98}"/>
                  </a:ext>
                </a:extLst>
              </p:cNvPr>
              <p:cNvSpPr txBox="1"/>
              <p:nvPr/>
            </p:nvSpPr>
            <p:spPr>
              <a:xfrm>
                <a:off x="2885353" y="2763138"/>
                <a:ext cx="1858002" cy="3231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5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50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GB" sz="1500" dirty="0"/>
                      <m:t> </m:t>
                    </m:r>
                    <m:acc>
                      <m:accPr>
                        <m:chr m:val="̂"/>
                        <m:ctrlPr>
                          <a:rPr lang="en-GB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sSup>
                      <m:sSupPr>
                        <m:ctrlP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5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C553160-830F-D916-45E4-027C572B2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353" y="2763138"/>
                <a:ext cx="1858002" cy="323165"/>
              </a:xfrm>
              <a:prstGeom prst="rect">
                <a:avLst/>
              </a:prstGeom>
              <a:blipFill>
                <a:blip r:embed="rId12"/>
                <a:stretch>
                  <a:fillRect b="-1785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D546AAC8-CBEB-A351-D184-44D2193CBD45}"/>
              </a:ext>
            </a:extLst>
          </p:cNvPr>
          <p:cNvSpPr txBox="1"/>
          <p:nvPr/>
        </p:nvSpPr>
        <p:spPr>
          <a:xfrm>
            <a:off x="3274510" y="4274525"/>
            <a:ext cx="8146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Bottleneck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AB2890-E713-0EA0-241A-E10F7D1DEC09}"/>
              </a:ext>
            </a:extLst>
          </p:cNvPr>
          <p:cNvSpPr txBox="1"/>
          <p:nvPr/>
        </p:nvSpPr>
        <p:spPr>
          <a:xfrm>
            <a:off x="6080995" y="276518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rgbClr val="00CC00"/>
                </a:solidFill>
              </a:rPr>
              <a:t>reconstruct the input!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4D0829F-2346-D55E-2F4C-34ACFC53674D}"/>
              </a:ext>
            </a:extLst>
          </p:cNvPr>
          <p:cNvSpPr txBox="1"/>
          <p:nvPr/>
        </p:nvSpPr>
        <p:spPr>
          <a:xfrm>
            <a:off x="2055129" y="2474401"/>
            <a:ext cx="336657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L2 Loss</a:t>
            </a:r>
            <a:r>
              <a:rPr lang="en-GB" sz="1200" dirty="0"/>
              <a:t>: sum of the squared differences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8" grpId="0" animBg="1"/>
      <p:bldP spid="119" grpId="0"/>
      <p:bldP spid="1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3252015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Autoencoders</a:t>
            </a:r>
            <a:endParaRPr lang="en-GB" sz="3200" dirty="0"/>
          </a:p>
        </p:txBody>
      </p:sp>
      <p:sp>
        <p:nvSpPr>
          <p:cNvPr id="26" name="Google Shape;53;p8">
            <a:extLst>
              <a:ext uri="{FF2B5EF4-FFF2-40B4-BE49-F238E27FC236}">
                <a16:creationId xmlns:a16="http://schemas.microsoft.com/office/drawing/2014/main" id="{AFE73596-5ABC-A049-9137-1788E54DB1F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69657" y="1052316"/>
            <a:ext cx="4870080" cy="472438"/>
          </a:xfrm>
          <a:prstGeom prst="rect">
            <a:avLst/>
          </a:prstGeom>
        </p:spPr>
        <p:txBody>
          <a:bodyPr spcFirstLastPara="1" wrap="square" lIns="179977" tIns="91413" rIns="91413" bIns="91413" anchor="t" anchorCtr="0">
            <a:noAutofit/>
          </a:bodyPr>
          <a:lstStyle/>
          <a:p>
            <a:pPr marL="0" indent="0">
              <a:buNone/>
            </a:pPr>
            <a:r>
              <a:rPr lang="en-GB" sz="1800" dirty="0"/>
              <a:t>Definition: </a:t>
            </a:r>
            <a:r>
              <a:rPr lang="en-GB" sz="1800" b="0" dirty="0"/>
              <a:t>Autoencoder</a:t>
            </a:r>
            <a:endParaRPr sz="1800" b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3ED3AA-C42E-E56D-B843-51FA201E1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45" y="2120171"/>
            <a:ext cx="3757580" cy="17071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Google Shape;50;p8">
                <a:extLst>
                  <a:ext uri="{FF2B5EF4-FFF2-40B4-BE49-F238E27FC236}">
                    <a16:creationId xmlns:a16="http://schemas.microsoft.com/office/drawing/2014/main" id="{ABC30DCC-828B-5022-C5BD-75423D7B12C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69658" y="1486262"/>
                <a:ext cx="4876803" cy="3325291"/>
              </a:xfrm>
              <a:prstGeom prst="rect">
                <a:avLst/>
              </a:prstGeom>
            </p:spPr>
            <p:txBody>
              <a:bodyPr spcFirstLastPara="1" wrap="square" lIns="179977" tIns="179977" rIns="179977" bIns="91413" anchor="t" anchorCtr="0">
                <a:noAutofit/>
              </a:bodyPr>
              <a:lstStyle/>
              <a:p>
                <a:pPr marL="0" indent="0">
                  <a:lnSpc>
                    <a:spcPct val="115000"/>
                  </a:lnSpc>
                  <a:spcAft>
                    <a:spcPts val="1200"/>
                  </a:spcAft>
                  <a:buNone/>
                </a:pPr>
                <a:r>
                  <a:rPr lang="en-GB" sz="1650" dirty="0"/>
                  <a:t>An autoencoder is a feedforward neural network that reconstructs its inputs, thus learning an identity:</a:t>
                </a:r>
              </a:p>
              <a:p>
                <a:pPr marL="0" indent="0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sz="1650" i="1" dirty="0">
                              <a:latin typeface="Cambria Math" panose="02040503050406030204" pitchFamily="18" charset="0"/>
                            </a:rPr>
                            <m:t>𝐴𝐸</m:t>
                          </m:r>
                        </m:sub>
                      </m:sSub>
                      <m:r>
                        <a:rPr lang="en-GB" sz="1650" i="1" dirty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sz="16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5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5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50" i="1" dirty="0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GB" sz="165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5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50" dirty="0">
                                  <a:latin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</m:sub>
                      </m:sSub>
                      <m:r>
                        <a:rPr lang="en-GB" sz="165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50" i="1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GB" sz="165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50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5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50" i="1" dirty="0" err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165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50" i="1" dirty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5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5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50" i="1" dirty="0">
                          <a:latin typeface="Cambria Math" panose="02040503050406030204" pitchFamily="18" charset="0"/>
                        </a:rPr>
                        <m:t>)))] </m:t>
                      </m:r>
                    </m:oMath>
                  </m:oMathPara>
                </a14:m>
                <a:endParaRPr lang="en-GB" sz="1650" dirty="0"/>
              </a:p>
              <a:p>
                <a:pPr marL="0" indent="0">
                  <a:lnSpc>
                    <a:spcPct val="115000"/>
                  </a:lnSpc>
                  <a:spcBef>
                    <a:spcPts val="1200"/>
                  </a:spcBef>
                  <a:buNone/>
                </a:pPr>
                <a:r>
                  <a:rPr lang="en-GB" sz="1650" dirty="0"/>
                  <a:t>where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sz="1650" dirty="0"/>
                  <a:t> is a loss function. The encoder function </a:t>
                </a:r>
                <a14:m>
                  <m:oMath xmlns:m="http://schemas.openxmlformats.org/officeDocument/2006/math">
                    <m:r>
                      <a:rPr lang="en-GB" sz="165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GB" sz="16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5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5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650" i="1" dirty="0">
                        <a:latin typeface="Cambria Math" panose="02040503050406030204" pitchFamily="18" charset="0"/>
                      </a:rPr>
                      <m:t> →</m:t>
                    </m:r>
                    <m:sSub>
                      <m:sSubPr>
                        <m:ctrlPr>
                          <a:rPr lang="en-GB" sz="16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5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5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650" dirty="0"/>
                  <a:t> compresses the dimensionality of the data </a:t>
                </a:r>
                <a14:m>
                  <m:oMath xmlns:m="http://schemas.openxmlformats.org/officeDocument/2006/math">
                    <m:r>
                      <a:rPr lang="en-GB" sz="165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 ≪ 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50" dirty="0"/>
                  <a:t>to a latent encoding </a:t>
                </a:r>
                <a14:m>
                  <m:oMath xmlns:m="http://schemas.openxmlformats.org/officeDocument/2006/math">
                    <m:r>
                      <a:rPr lang="en-GB" sz="165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50" dirty="0"/>
                  <a:t>, which is then recovered by the decoder </a:t>
                </a:r>
                <a14:m>
                  <m:oMath xmlns:m="http://schemas.openxmlformats.org/officeDocument/2006/math">
                    <m:r>
                      <a:rPr lang="en-GB" sz="165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GB" sz="16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5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5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1650" i="1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GB" sz="16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5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5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5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65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5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65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165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50" dirty="0"/>
                  <a:t>. </a:t>
                </a:r>
              </a:p>
            </p:txBody>
          </p:sp>
        </mc:Choice>
        <mc:Fallback>
          <p:sp>
            <p:nvSpPr>
              <p:cNvPr id="24" name="Google Shape;50;p8">
                <a:extLst>
                  <a:ext uri="{FF2B5EF4-FFF2-40B4-BE49-F238E27FC236}">
                    <a16:creationId xmlns:a16="http://schemas.microsoft.com/office/drawing/2014/main" id="{ABC30DCC-828B-5022-C5BD-75423D7B12C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69658" y="1486262"/>
                <a:ext cx="4876803" cy="3325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717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3252015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Autoencoders</a:t>
            </a:r>
            <a:endParaRPr lang="en-GB" sz="3200" dirty="0"/>
          </a:p>
        </p:txBody>
      </p:sp>
      <p:sp>
        <p:nvSpPr>
          <p:cNvPr id="26" name="Google Shape;53;p8">
            <a:extLst>
              <a:ext uri="{FF2B5EF4-FFF2-40B4-BE49-F238E27FC236}">
                <a16:creationId xmlns:a16="http://schemas.microsoft.com/office/drawing/2014/main" id="{AFE73596-5ABC-A049-9137-1788E54DB1F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69657" y="1164726"/>
            <a:ext cx="4870080" cy="472438"/>
          </a:xfrm>
          <a:prstGeom prst="rect">
            <a:avLst/>
          </a:prstGeom>
        </p:spPr>
        <p:txBody>
          <a:bodyPr spcFirstLastPara="1" wrap="square" lIns="179977" tIns="91413" rIns="91413" bIns="91413" anchor="t" anchorCtr="0">
            <a:noAutofit/>
          </a:bodyPr>
          <a:lstStyle/>
          <a:p>
            <a:pPr marL="0" indent="0">
              <a:buNone/>
            </a:pPr>
            <a:r>
              <a:rPr lang="en-GB" sz="1800" dirty="0"/>
              <a:t>Properties: </a:t>
            </a:r>
            <a:r>
              <a:rPr lang="en-GB" sz="1800" b="0" dirty="0"/>
              <a:t>Autoencoder</a:t>
            </a:r>
            <a:endParaRPr sz="1800" b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3ED3AA-C42E-E56D-B843-51FA201E1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45" y="2120171"/>
            <a:ext cx="3757580" cy="1707198"/>
          </a:xfrm>
          <a:prstGeom prst="rect">
            <a:avLst/>
          </a:prstGeom>
        </p:spPr>
      </p:pic>
      <p:sp>
        <p:nvSpPr>
          <p:cNvPr id="24" name="Google Shape;50;p8">
            <a:extLst>
              <a:ext uri="{FF2B5EF4-FFF2-40B4-BE49-F238E27FC236}">
                <a16:creationId xmlns:a16="http://schemas.microsoft.com/office/drawing/2014/main" id="{ABC30DCC-828B-5022-C5BD-75423D7B12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658" y="1598672"/>
            <a:ext cx="4876803" cy="3005723"/>
          </a:xfrm>
          <a:prstGeom prst="rect">
            <a:avLst/>
          </a:prstGeom>
        </p:spPr>
        <p:txBody>
          <a:bodyPr spcFirstLastPara="1" wrap="square" lIns="179977" tIns="179977" rIns="179977" bIns="91413" anchor="t" anchorCtr="0">
            <a:noAutofit/>
          </a:bodyPr>
          <a:lstStyle/>
          <a:p>
            <a:pPr marL="322141"/>
            <a:r>
              <a:rPr lang="en-US" sz="1800" dirty="0"/>
              <a:t>Very good at representation learning.</a:t>
            </a:r>
          </a:p>
          <a:p>
            <a:pPr marL="322141"/>
            <a:r>
              <a:rPr lang="en-US" sz="1800" dirty="0"/>
              <a:t>Are being used for data compression.</a:t>
            </a:r>
          </a:p>
          <a:p>
            <a:pPr marL="322141"/>
            <a:endParaRPr lang="en-US" sz="1800" dirty="0"/>
          </a:p>
          <a:p>
            <a:pPr marL="322141"/>
            <a:r>
              <a:rPr lang="en-US" sz="1800" dirty="0"/>
              <a:t>Denoising Autoencoders</a:t>
            </a:r>
          </a:p>
          <a:p>
            <a:pPr marL="322141"/>
            <a:endParaRPr lang="en-US" sz="1800" dirty="0"/>
          </a:p>
          <a:p>
            <a:pPr marL="322141"/>
            <a:endParaRPr lang="en-US" sz="1800" dirty="0"/>
          </a:p>
          <a:p>
            <a:pPr marL="322141">
              <a:spcBef>
                <a:spcPts val="900"/>
              </a:spcBef>
            </a:pPr>
            <a:r>
              <a:rPr lang="en-US" sz="1800" dirty="0"/>
              <a:t>Inpainting Autoencoders</a:t>
            </a:r>
          </a:p>
          <a:p>
            <a:pPr marL="322141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B5FB4-3544-C3F7-6C25-2E842F5523FD}"/>
              </a:ext>
            </a:extLst>
          </p:cNvPr>
          <p:cNvSpPr txBox="1"/>
          <p:nvPr/>
        </p:nvSpPr>
        <p:spPr>
          <a:xfrm>
            <a:off x="2704697" y="2904337"/>
            <a:ext cx="2315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Reconstruct image from a noisy input.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D21E5-CE31-B7F4-945E-0C02BC332EA3}"/>
              </a:ext>
            </a:extLst>
          </p:cNvPr>
          <p:cNvSpPr txBox="1"/>
          <p:nvPr/>
        </p:nvSpPr>
        <p:spPr>
          <a:xfrm>
            <a:off x="2704696" y="3860964"/>
            <a:ext cx="2435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Reconstruct image from a input with missing regions.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7B66315-3345-EE43-68E2-110084D0F37D}"/>
              </a:ext>
            </a:extLst>
          </p:cNvPr>
          <p:cNvSpPr/>
          <p:nvPr/>
        </p:nvSpPr>
        <p:spPr>
          <a:xfrm>
            <a:off x="1719734" y="2906442"/>
            <a:ext cx="900660" cy="304257"/>
          </a:xfrm>
          <a:custGeom>
            <a:avLst/>
            <a:gdLst>
              <a:gd name="connsiteX0" fmla="*/ 221323 w 1201037"/>
              <a:gd name="connsiteY0" fmla="*/ 0 h 405729"/>
              <a:gd name="connsiteX1" fmla="*/ 68923 w 1201037"/>
              <a:gd name="connsiteY1" fmla="*/ 370115 h 405729"/>
              <a:gd name="connsiteX2" fmla="*/ 1201037 w 1201037"/>
              <a:gd name="connsiteY2" fmla="*/ 370115 h 40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037" h="405729">
                <a:moveTo>
                  <a:pt x="221323" y="0"/>
                </a:moveTo>
                <a:cubicBezTo>
                  <a:pt x="63480" y="154214"/>
                  <a:pt x="-94363" y="308429"/>
                  <a:pt x="68923" y="370115"/>
                </a:cubicBezTo>
                <a:cubicBezTo>
                  <a:pt x="232209" y="431801"/>
                  <a:pt x="716623" y="400958"/>
                  <a:pt x="1201037" y="370115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55A464-DBAC-89BD-BAD1-3D4F7AABE8C8}"/>
              </a:ext>
            </a:extLst>
          </p:cNvPr>
          <p:cNvSpPr/>
          <p:nvPr/>
        </p:nvSpPr>
        <p:spPr>
          <a:xfrm>
            <a:off x="1691893" y="3863182"/>
            <a:ext cx="900660" cy="304257"/>
          </a:xfrm>
          <a:custGeom>
            <a:avLst/>
            <a:gdLst>
              <a:gd name="connsiteX0" fmla="*/ 221323 w 1201037"/>
              <a:gd name="connsiteY0" fmla="*/ 0 h 405729"/>
              <a:gd name="connsiteX1" fmla="*/ 68923 w 1201037"/>
              <a:gd name="connsiteY1" fmla="*/ 370115 h 405729"/>
              <a:gd name="connsiteX2" fmla="*/ 1201037 w 1201037"/>
              <a:gd name="connsiteY2" fmla="*/ 370115 h 40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037" h="405729">
                <a:moveTo>
                  <a:pt x="221323" y="0"/>
                </a:moveTo>
                <a:cubicBezTo>
                  <a:pt x="63480" y="154214"/>
                  <a:pt x="-94363" y="308429"/>
                  <a:pt x="68923" y="370115"/>
                </a:cubicBezTo>
                <a:cubicBezTo>
                  <a:pt x="232209" y="431801"/>
                  <a:pt x="716623" y="400958"/>
                  <a:pt x="1201037" y="370115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61396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3" y="106439"/>
            <a:ext cx="7754221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Let’s Look at Some Code!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DA1D87-BB76-F99F-C3BB-B95F2DE2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38" y="699171"/>
            <a:ext cx="848975" cy="848975"/>
          </a:xfrm>
          <a:prstGeom prst="rect">
            <a:avLst/>
          </a:prstGeom>
        </p:spPr>
      </p:pic>
      <p:sp>
        <p:nvSpPr>
          <p:cNvPr id="3" name="Google Shape;124;p9">
            <a:extLst>
              <a:ext uri="{FF2B5EF4-FFF2-40B4-BE49-F238E27FC236}">
                <a16:creationId xmlns:a16="http://schemas.microsoft.com/office/drawing/2014/main" id="{7CC72F0F-D9F4-7A3C-E4F2-E9E8E8C44BC0}"/>
              </a:ext>
            </a:extLst>
          </p:cNvPr>
          <p:cNvSpPr/>
          <p:nvPr/>
        </p:nvSpPr>
        <p:spPr>
          <a:xfrm>
            <a:off x="532562" y="1194948"/>
            <a:ext cx="8063312" cy="3442098"/>
          </a:xfrm>
          <a:prstGeom prst="roundRect">
            <a:avLst>
              <a:gd name="adj" fmla="val 2261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0" tIns="68560" rIns="68560" bIns="68560" anchor="ctr" anchorCtr="0">
            <a:noAutofit/>
          </a:bodyPr>
          <a:lstStyle/>
          <a:p>
            <a:endParaRPr sz="1050"/>
          </a:p>
        </p:txBody>
      </p:sp>
      <p:sp>
        <p:nvSpPr>
          <p:cNvPr id="4" name="Google Shape;72;p9">
            <a:extLst>
              <a:ext uri="{FF2B5EF4-FFF2-40B4-BE49-F238E27FC236}">
                <a16:creationId xmlns:a16="http://schemas.microsoft.com/office/drawing/2014/main" id="{955E215A-0781-F4DB-0625-EC960190D2B3}"/>
              </a:ext>
            </a:extLst>
          </p:cNvPr>
          <p:cNvSpPr txBox="1"/>
          <p:nvPr/>
        </p:nvSpPr>
        <p:spPr>
          <a:xfrm>
            <a:off x="763444" y="1422759"/>
            <a:ext cx="5077020" cy="45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0" tIns="68560" rIns="68560" bIns="6856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2100" b="1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Example of a Simple Autoencoder</a:t>
            </a:r>
            <a:endParaRPr sz="2100" b="1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endParaRPr sz="12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2;p9">
            <a:extLst>
              <a:ext uri="{FF2B5EF4-FFF2-40B4-BE49-F238E27FC236}">
                <a16:creationId xmlns:a16="http://schemas.microsoft.com/office/drawing/2014/main" id="{803AA3F3-1DD4-D912-778B-24844F6636EF}"/>
              </a:ext>
            </a:extLst>
          </p:cNvPr>
          <p:cNvSpPr txBox="1"/>
          <p:nvPr/>
        </p:nvSpPr>
        <p:spPr>
          <a:xfrm>
            <a:off x="1248847" y="2210076"/>
            <a:ext cx="7559271" cy="224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0" tIns="68560" rIns="68560" bIns="6856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Code on GitHub: </a:t>
            </a: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https://github.com/atapour/dl-pytorch/blob/main/AutoEncoder_Example/AutoEncoder_Example.ipynb</a:t>
            </a:r>
            <a:endParaRPr lang="en-GB" sz="15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endParaRPr lang="en-GB" sz="15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endParaRPr lang="en-GB" sz="15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Code on </a:t>
            </a:r>
            <a:r>
              <a:rPr lang="en-GB" sz="1500" dirty="0" err="1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Colab</a:t>
            </a: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https://colab.research.google.com/github/atapour/dl-pytorch/blob/main/AutoEncoder_Example/AutoEncoder_Example.ipynb</a:t>
            </a:r>
            <a:endParaRPr lang="en-GB" sz="15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endParaRPr sz="15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2222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796479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200" dirty="0"/>
              <a:t>Supervised vs Unsupervised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Placeholder 4">
                <a:extLst>
                  <a:ext uri="{FF2B5EF4-FFF2-40B4-BE49-F238E27FC236}">
                    <a16:creationId xmlns:a16="http://schemas.microsoft.com/office/drawing/2014/main" id="{CF21F1E7-D90F-487E-38A9-E19B4B3A61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839092"/>
                <a:ext cx="8938855" cy="1994774"/>
              </a:xfrm>
              <a:noFill/>
            </p:spPr>
            <p:txBody>
              <a:bodyPr/>
              <a:lstStyle/>
              <a:p>
                <a:r>
                  <a:rPr lang="en-US" sz="2800" dirty="0"/>
                  <a:t>Supervised Learning: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– Labels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Learn mapping function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e.g. </a:t>
                </a:r>
                <a:r>
                  <a:rPr lang="en-US" dirty="0"/>
                  <a:t>classification, regression, segmentation, object detection, machine translation, sentiment analysis (and everything else we have talked about so far).</a:t>
                </a:r>
                <a:endParaRPr lang="en-US" i="1" dirty="0"/>
              </a:p>
            </p:txBody>
          </p:sp>
        </mc:Choice>
        <mc:Fallback xmlns="">
          <p:sp>
            <p:nvSpPr>
              <p:cNvPr id="49" name="Text Placeholder 4">
                <a:extLst>
                  <a:ext uri="{FF2B5EF4-FFF2-40B4-BE49-F238E27FC236}">
                    <a16:creationId xmlns:a16="http://schemas.microsoft.com/office/drawing/2014/main" id="{CF21F1E7-D90F-487E-38A9-E19B4B3A6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839092"/>
                <a:ext cx="8938855" cy="19947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Placeholder 4">
                <a:extLst>
                  <a:ext uri="{FF2B5EF4-FFF2-40B4-BE49-F238E27FC236}">
                    <a16:creationId xmlns:a16="http://schemas.microsoft.com/office/drawing/2014/main" id="{441CE8D8-7E6F-8ADB-A951-C0F263832F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3011808"/>
                <a:ext cx="8938855" cy="1994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0000" tIns="180000" rIns="18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US" sz="2800" dirty="0"/>
                  <a:t>Unsupervised Learning: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– </a:t>
                </a:r>
                <a:r>
                  <a:rPr lang="en-US" b="1" dirty="0"/>
                  <a:t>No</a:t>
                </a:r>
                <a:r>
                  <a:rPr lang="en-US" dirty="0"/>
                  <a:t> Labels</a:t>
                </a:r>
              </a:p>
              <a:p>
                <a:pPr lvl="1"/>
                <a:r>
                  <a:rPr lang="en-US" dirty="0"/>
                  <a:t>Learn underlying structures and patterns in the data.</a:t>
                </a:r>
              </a:p>
              <a:p>
                <a:pPr lvl="1"/>
                <a:r>
                  <a:rPr lang="en-US" i="1" dirty="0"/>
                  <a:t>e.g. </a:t>
                </a:r>
                <a:r>
                  <a:rPr lang="en-US" dirty="0"/>
                  <a:t>clustering, dimensionality reduction, feature learning, density estimation.</a:t>
                </a:r>
              </a:p>
              <a:p>
                <a:pPr lvl="1"/>
                <a:r>
                  <a:rPr lang="en-US" b="1" dirty="0"/>
                  <a:t>Generative models </a:t>
                </a:r>
                <a:r>
                  <a:rPr lang="en-US" dirty="0"/>
                  <a:t>are </a:t>
                </a:r>
                <a:r>
                  <a:rPr lang="en-US" b="1" dirty="0"/>
                  <a:t>unsupervised</a:t>
                </a:r>
                <a:r>
                  <a:rPr lang="en-US" dirty="0"/>
                  <a:t> as the data used has </a:t>
                </a:r>
                <a:r>
                  <a:rPr lang="en-US" b="1" dirty="0"/>
                  <a:t>no labels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0" name="Text Placeholder 4">
                <a:extLst>
                  <a:ext uri="{FF2B5EF4-FFF2-40B4-BE49-F238E27FC236}">
                    <a16:creationId xmlns:a16="http://schemas.microsoft.com/office/drawing/2014/main" id="{441CE8D8-7E6F-8ADB-A951-C0F2638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011808"/>
                <a:ext cx="8938855" cy="1994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DF0E2B53-244E-715E-60AB-DBECD59156E3}"/>
              </a:ext>
            </a:extLst>
          </p:cNvPr>
          <p:cNvGrpSpPr/>
          <p:nvPr/>
        </p:nvGrpSpPr>
        <p:grpSpPr>
          <a:xfrm>
            <a:off x="5216649" y="796060"/>
            <a:ext cx="3023155" cy="1255608"/>
            <a:chOff x="5216649" y="968188"/>
            <a:chExt cx="3023155" cy="125560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DF2554-D271-7AB2-A781-14FFC59AD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055" r="19560" b="17691"/>
            <a:stretch/>
          </p:blipFill>
          <p:spPr>
            <a:xfrm>
              <a:off x="5230800" y="1009836"/>
              <a:ext cx="1225283" cy="1213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A2C5121E-2E6D-3820-2113-1000B6EA74CD}"/>
                </a:ext>
              </a:extLst>
            </p:cNvPr>
            <p:cNvSpPr/>
            <p:nvPr/>
          </p:nvSpPr>
          <p:spPr>
            <a:xfrm>
              <a:off x="6471103" y="1473973"/>
              <a:ext cx="1145055" cy="35008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11A058-4254-0AA8-9D7F-B0EC2EABD31C}"/>
                </a:ext>
              </a:extLst>
            </p:cNvPr>
            <p:cNvSpPr txBox="1"/>
            <p:nvPr/>
          </p:nvSpPr>
          <p:spPr>
            <a:xfrm>
              <a:off x="6413485" y="1282108"/>
              <a:ext cx="924826" cy="235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Classification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1AC39-3DCD-51C7-B99F-8D8469D3D603}"/>
                </a:ext>
              </a:extLst>
            </p:cNvPr>
            <p:cNvSpPr txBox="1"/>
            <p:nvPr/>
          </p:nvSpPr>
          <p:spPr>
            <a:xfrm>
              <a:off x="7681800" y="1444287"/>
              <a:ext cx="558004" cy="340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Dog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97674FB-272E-BCBE-5965-7117F2F36EA8}"/>
                    </a:ext>
                  </a:extLst>
                </p:cNvPr>
                <p:cNvSpPr txBox="1"/>
                <p:nvPr/>
              </p:nvSpPr>
              <p:spPr>
                <a:xfrm>
                  <a:off x="5216649" y="968188"/>
                  <a:ext cx="267093" cy="2680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97674FB-272E-BCBE-5965-7117F2F36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6649" y="968188"/>
                  <a:ext cx="267093" cy="2680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FD56717-3E5F-1E26-E081-3C086DC77214}"/>
                    </a:ext>
                  </a:extLst>
                </p:cNvPr>
                <p:cNvSpPr txBox="1"/>
                <p:nvPr/>
              </p:nvSpPr>
              <p:spPr>
                <a:xfrm>
                  <a:off x="7829931" y="1211402"/>
                  <a:ext cx="269560" cy="2680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FD56717-3E5F-1E26-E081-3C086DC77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9931" y="1211402"/>
                  <a:ext cx="269560" cy="268070"/>
                </a:xfrm>
                <a:prstGeom prst="rect">
                  <a:avLst/>
                </a:prstGeom>
                <a:blipFill>
                  <a:blip r:embed="rId7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EA57AB-2597-0E11-94C3-F2BB0CAEE246}"/>
              </a:ext>
            </a:extLst>
          </p:cNvPr>
          <p:cNvGrpSpPr/>
          <p:nvPr/>
        </p:nvGrpSpPr>
        <p:grpSpPr>
          <a:xfrm>
            <a:off x="5230800" y="2770998"/>
            <a:ext cx="3625200" cy="1213200"/>
            <a:chOff x="5230800" y="2878578"/>
            <a:chExt cx="3625200" cy="1213200"/>
          </a:xfrm>
        </p:grpSpPr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1C8B0D0D-A518-201C-EF59-EA690D43300A}"/>
                </a:ext>
              </a:extLst>
            </p:cNvPr>
            <p:cNvSpPr/>
            <p:nvPr/>
          </p:nvSpPr>
          <p:spPr>
            <a:xfrm>
              <a:off x="6471103" y="3352239"/>
              <a:ext cx="1145055" cy="35008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A9AA101-1735-9307-7546-D062343DA702}"/>
                </a:ext>
              </a:extLst>
            </p:cNvPr>
            <p:cNvSpPr txBox="1"/>
            <p:nvPr/>
          </p:nvSpPr>
          <p:spPr>
            <a:xfrm>
              <a:off x="6521065" y="3160374"/>
              <a:ext cx="873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Clustering</a:t>
              </a:r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4F225C9-7D4C-9F71-D4C9-64CE292B64A8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l="55623" t="10274" r="11002" b="13688"/>
            <a:stretch/>
          </p:blipFill>
          <p:spPr>
            <a:xfrm>
              <a:off x="7632000" y="2878578"/>
              <a:ext cx="1224000" cy="121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B43594D-8386-74A1-3564-428C2166BA24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l="13645" t="13236" r="52533" b="10725"/>
            <a:stretch/>
          </p:blipFill>
          <p:spPr>
            <a:xfrm>
              <a:off x="5230800" y="2878578"/>
              <a:ext cx="1224000" cy="121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FB68B326-D717-7008-0828-27053AFD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62" y="770452"/>
            <a:ext cx="9126239" cy="2028931"/>
          </a:xfrm>
          <a:noFill/>
        </p:spPr>
        <p:txBody>
          <a:bodyPr/>
          <a:lstStyle/>
          <a:p>
            <a:pPr>
              <a:spcBef>
                <a:spcPts val="450"/>
              </a:spcBef>
            </a:pPr>
            <a:r>
              <a:rPr lang="en-US" sz="2100" dirty="0"/>
              <a:t>Explicit approximate variational density function.</a:t>
            </a:r>
          </a:p>
          <a:p>
            <a:pPr>
              <a:spcBef>
                <a:spcPts val="450"/>
              </a:spcBef>
            </a:pPr>
            <a:r>
              <a:rPr lang="en-US" sz="2100" b="1" i="1" u="sng" dirty="0">
                <a:solidFill>
                  <a:srgbClr val="7030A0"/>
                </a:solidFill>
              </a:rPr>
              <a:t>Generative Model</a:t>
            </a:r>
            <a:r>
              <a:rPr lang="en-US" sz="2100" i="1" dirty="0"/>
              <a:t>s </a:t>
            </a:r>
            <a:r>
              <a:rPr lang="en-US" sz="2100" dirty="0"/>
              <a:t>with a probabilistic spin on autoencoders.</a:t>
            </a:r>
          </a:p>
          <a:p>
            <a:pPr>
              <a:spcBef>
                <a:spcPts val="450"/>
              </a:spcBef>
            </a:pPr>
            <a:r>
              <a:rPr lang="en-US" sz="2100" dirty="0"/>
              <a:t>Instead of a fixed latent vector (as in an autoencoder), </a:t>
            </a:r>
            <a:r>
              <a:rPr lang="en-US" sz="2100" b="1" dirty="0"/>
              <a:t>VAEs learn a probability distribution</a:t>
            </a:r>
            <a:r>
              <a:rPr lang="en-US" sz="2100" dirty="0"/>
              <a:t> in the latent space that facilitates sampling new data for generation.</a:t>
            </a:r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6DB13B92-F68B-F9F2-320A-424F1ADD36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DA339-0E6C-BA0B-3AC3-73BC0BCF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5" y="3493716"/>
            <a:ext cx="1479876" cy="134792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1DC3EB-CDDE-BF03-D71F-6E74EF3F4B1B}"/>
              </a:ext>
            </a:extLst>
          </p:cNvPr>
          <p:cNvSpPr/>
          <p:nvPr/>
        </p:nvSpPr>
        <p:spPr>
          <a:xfrm>
            <a:off x="3430547" y="3553808"/>
            <a:ext cx="156743" cy="1241573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74486D-FCF6-6C8C-AEFF-1D700DE69C54}"/>
              </a:ext>
            </a:extLst>
          </p:cNvPr>
          <p:cNvSpPr/>
          <p:nvPr/>
        </p:nvSpPr>
        <p:spPr>
          <a:xfrm>
            <a:off x="3678506" y="3680355"/>
            <a:ext cx="156743" cy="988479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06F3FA-5222-544F-DD51-C075EB13B350}"/>
              </a:ext>
            </a:extLst>
          </p:cNvPr>
          <p:cNvSpPr/>
          <p:nvPr/>
        </p:nvSpPr>
        <p:spPr>
          <a:xfrm>
            <a:off x="3926464" y="3860079"/>
            <a:ext cx="156743" cy="629032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39C5B7-413F-D073-D769-C8AF82E5AF6F}"/>
              </a:ext>
            </a:extLst>
          </p:cNvPr>
          <p:cNvSpPr/>
          <p:nvPr/>
        </p:nvSpPr>
        <p:spPr>
          <a:xfrm>
            <a:off x="4174422" y="3961173"/>
            <a:ext cx="156743" cy="426843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9EEDEA-4EE0-179E-9655-0B94C7BBD053}"/>
              </a:ext>
            </a:extLst>
          </p:cNvPr>
          <p:cNvSpPr/>
          <p:nvPr/>
        </p:nvSpPr>
        <p:spPr>
          <a:xfrm>
            <a:off x="4731319" y="4028569"/>
            <a:ext cx="156743" cy="292051"/>
          </a:xfrm>
          <a:prstGeom prst="roundRect">
            <a:avLst/>
          </a:prstGeom>
          <a:solidFill>
            <a:srgbClr val="FF2600"/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D84503-2C64-CCFB-AFDF-9C8D396C86BF}"/>
              </a:ext>
            </a:extLst>
          </p:cNvPr>
          <p:cNvSpPr/>
          <p:nvPr/>
        </p:nvSpPr>
        <p:spPr>
          <a:xfrm>
            <a:off x="5032019" y="3939944"/>
            <a:ext cx="156743" cy="42684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70900-4420-E326-294C-6010D80E14B7}"/>
              </a:ext>
            </a:extLst>
          </p:cNvPr>
          <p:cNvSpPr/>
          <p:nvPr/>
        </p:nvSpPr>
        <p:spPr>
          <a:xfrm>
            <a:off x="5279977" y="3853163"/>
            <a:ext cx="156743" cy="62903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EBA4ED2-7AF7-C19A-5450-BE36D26201DD}"/>
              </a:ext>
            </a:extLst>
          </p:cNvPr>
          <p:cNvSpPr/>
          <p:nvPr/>
        </p:nvSpPr>
        <p:spPr>
          <a:xfrm>
            <a:off x="5527935" y="3659127"/>
            <a:ext cx="156743" cy="98847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7F6770-A1D7-61D3-1F3E-E251B2D7D613}"/>
              </a:ext>
            </a:extLst>
          </p:cNvPr>
          <p:cNvSpPr/>
          <p:nvPr/>
        </p:nvSpPr>
        <p:spPr>
          <a:xfrm>
            <a:off x="5775893" y="3553808"/>
            <a:ext cx="156743" cy="124157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434A85-3826-0396-9D2E-604EE0C6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322" y="3500632"/>
            <a:ext cx="1479876" cy="1347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5BA5D-1919-BFF9-4FE1-E9F137E3CE35}"/>
                  </a:ext>
                </a:extLst>
              </p:cNvPr>
              <p:cNvSpPr txBox="1"/>
              <p:nvPr/>
            </p:nvSpPr>
            <p:spPr>
              <a:xfrm>
                <a:off x="1816129" y="3430101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5BA5D-1919-BFF9-4FE1-E9F137E3C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29" y="3430101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7ACA6B-5193-CC67-A03C-57A29684A029}"/>
                  </a:ext>
                </a:extLst>
              </p:cNvPr>
              <p:cNvSpPr txBox="1"/>
              <p:nvPr/>
            </p:nvSpPr>
            <p:spPr>
              <a:xfrm>
                <a:off x="6004227" y="3442641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7ACA6B-5193-CC67-A03C-57A29684A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27" y="3442641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9D6D2-C4BB-302A-829F-CDECBB967ACB}"/>
                  </a:ext>
                </a:extLst>
              </p:cNvPr>
              <p:cNvSpPr txBox="1"/>
              <p:nvPr/>
            </p:nvSpPr>
            <p:spPr>
              <a:xfrm>
                <a:off x="4666140" y="3993164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9D6D2-C4BB-302A-829F-CDECBB96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0" y="3993164"/>
                <a:ext cx="36497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B01CE7F-AE9E-AA0D-4360-F3BC0582FC95}"/>
              </a:ext>
            </a:extLst>
          </p:cNvPr>
          <p:cNvSpPr/>
          <p:nvPr/>
        </p:nvSpPr>
        <p:spPr>
          <a:xfrm>
            <a:off x="4468522" y="3888105"/>
            <a:ext cx="156743" cy="29205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740CF7-E26E-907F-D36A-F062B8F77197}"/>
                  </a:ext>
                </a:extLst>
              </p:cNvPr>
              <p:cNvSpPr txBox="1"/>
              <p:nvPr/>
            </p:nvSpPr>
            <p:spPr>
              <a:xfrm>
                <a:off x="4403343" y="3837631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740CF7-E26E-907F-D36A-F062B8F77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343" y="3837631"/>
                <a:ext cx="381643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EFAEA8-7419-9327-9612-CFD500DFB23F}"/>
              </a:ext>
            </a:extLst>
          </p:cNvPr>
          <p:cNvSpPr/>
          <p:nvPr/>
        </p:nvSpPr>
        <p:spPr>
          <a:xfrm>
            <a:off x="4468522" y="4229089"/>
            <a:ext cx="156743" cy="29205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12ED0D-4799-707F-DC28-33A0E8DCD416}"/>
                  </a:ext>
                </a:extLst>
              </p:cNvPr>
              <p:cNvSpPr txBox="1"/>
              <p:nvPr/>
            </p:nvSpPr>
            <p:spPr>
              <a:xfrm>
                <a:off x="4388273" y="4193685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12ED0D-4799-707F-DC28-33A0E8DCD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73" y="4193685"/>
                <a:ext cx="3890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F2C21B-C719-1DBE-F2D6-26A296B75CC4}"/>
              </a:ext>
            </a:extLst>
          </p:cNvPr>
          <p:cNvSpPr txBox="1"/>
          <p:nvPr/>
        </p:nvSpPr>
        <p:spPr>
          <a:xfrm>
            <a:off x="4124844" y="4507940"/>
            <a:ext cx="8611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solidFill>
                  <a:srgbClr val="FFC000"/>
                </a:solidFill>
              </a:rPr>
              <a:t>Probability</a:t>
            </a:r>
          </a:p>
          <a:p>
            <a:pPr algn="ctr"/>
            <a:r>
              <a:rPr lang="en-GB" sz="1050" dirty="0">
                <a:solidFill>
                  <a:srgbClr val="FFC000"/>
                </a:solidFill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93537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7" grpId="1"/>
      <p:bldP spid="18" grpId="0" animBg="1"/>
      <p:bldP spid="19" grpId="0"/>
      <p:bldP spid="20" grpId="0" animBg="1"/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 Placeholder 4">
                <a:extLst>
                  <a:ext uri="{FF2B5EF4-FFF2-40B4-BE49-F238E27FC236}">
                    <a16:creationId xmlns:a16="http://schemas.microsoft.com/office/drawing/2014/main" id="{FB68B326-D717-7008-0828-27053AFDA57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7762" y="770452"/>
                <a:ext cx="9126239" cy="2028931"/>
              </a:xfrm>
              <a:noFill/>
            </p:spPr>
            <p:txBody>
              <a:bodyPr/>
              <a:lstStyle/>
              <a:p>
                <a:pPr>
                  <a:spcBef>
                    <a:spcPts val="450"/>
                  </a:spcBef>
                </a:pPr>
                <a:r>
                  <a:rPr lang="en-US" sz="2400" dirty="0"/>
                  <a:t>The encoder learns:</a:t>
                </a:r>
              </a:p>
              <a:p>
                <a:pPr lvl="1"/>
                <a:r>
                  <a:rPr lang="en-US" sz="2100" dirty="0"/>
                  <a:t>vector</a:t>
                </a:r>
                <a:r>
                  <a:rPr lang="en-US" sz="2100" b="1" dirty="0"/>
                  <a:t> </a:t>
                </a:r>
                <a14:m>
                  <m:oMath xmlns:m="http://schemas.openxmlformats.org/officeDocument/2006/math"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100" dirty="0"/>
                  <a:t> (</a:t>
                </a:r>
                <a:r>
                  <a:rPr lang="en-US" sz="2100" b="1" dirty="0"/>
                  <a:t>means</a:t>
                </a:r>
                <a:r>
                  <a:rPr lang="en-GB" sz="2100" dirty="0"/>
                  <a:t>) </a:t>
                </a:r>
              </a:p>
              <a:p>
                <a:pPr lvl="1"/>
                <a:r>
                  <a:rPr lang="en-GB" sz="2100" dirty="0"/>
                  <a:t>vector </a:t>
                </a:r>
                <a14:m>
                  <m:oMath xmlns:m="http://schemas.openxmlformats.org/officeDocument/2006/math">
                    <m:r>
                      <a:rPr lang="en-GB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2100" dirty="0"/>
                  <a:t> (</a:t>
                </a:r>
                <a:r>
                  <a:rPr lang="en-US" sz="2100" b="1" dirty="0"/>
                  <a:t>standard deviations</a:t>
                </a:r>
                <a:r>
                  <a:rPr lang="en-GB" sz="2100" dirty="0"/>
                  <a:t>)</a:t>
                </a:r>
              </a:p>
              <a:p>
                <a:pPr>
                  <a:spcBef>
                    <a:spcPts val="450"/>
                  </a:spcBef>
                </a:pPr>
                <a:r>
                  <a:rPr lang="en-US" sz="2250" dirty="0"/>
                  <a:t>The loss function will include a reconstruction loss, just like the vanilla </a:t>
                </a:r>
                <a:r>
                  <a:rPr lang="en-US" sz="2250" dirty="0">
                    <a:solidFill>
                      <a:srgbClr val="515C5F"/>
                    </a:solidFill>
                  </a:rPr>
                  <a:t>autoencoder</a:t>
                </a:r>
              </a:p>
            </p:txBody>
          </p:sp>
        </mc:Choice>
        <mc:Fallback>
          <p:sp>
            <p:nvSpPr>
              <p:cNvPr id="27" name="Text Placeholder 4">
                <a:extLst>
                  <a:ext uri="{FF2B5EF4-FFF2-40B4-BE49-F238E27FC236}">
                    <a16:creationId xmlns:a16="http://schemas.microsoft.com/office/drawing/2014/main" id="{FB68B326-D717-7008-0828-27053AFDA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62" y="770452"/>
                <a:ext cx="9126239" cy="2028931"/>
              </a:xfrm>
              <a:blipFill>
                <a:blip r:embed="rId3"/>
                <a:stretch>
                  <a:fillRect b="-6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6DB13B92-F68B-F9F2-320A-424F1ADD36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DA339-0E6C-BA0B-3AC3-73BC0BCFE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185" y="3493716"/>
            <a:ext cx="1479876" cy="134792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1DC3EB-CDDE-BF03-D71F-6E74EF3F4B1B}"/>
              </a:ext>
            </a:extLst>
          </p:cNvPr>
          <p:cNvSpPr/>
          <p:nvPr/>
        </p:nvSpPr>
        <p:spPr>
          <a:xfrm>
            <a:off x="3430547" y="3553808"/>
            <a:ext cx="156743" cy="1241573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74486D-FCF6-6C8C-AEFF-1D700DE69C54}"/>
              </a:ext>
            </a:extLst>
          </p:cNvPr>
          <p:cNvSpPr/>
          <p:nvPr/>
        </p:nvSpPr>
        <p:spPr>
          <a:xfrm>
            <a:off x="3678506" y="3680355"/>
            <a:ext cx="156743" cy="988479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06F3FA-5222-544F-DD51-C075EB13B350}"/>
              </a:ext>
            </a:extLst>
          </p:cNvPr>
          <p:cNvSpPr/>
          <p:nvPr/>
        </p:nvSpPr>
        <p:spPr>
          <a:xfrm>
            <a:off x="3926464" y="3860079"/>
            <a:ext cx="156743" cy="629032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39C5B7-413F-D073-D769-C8AF82E5AF6F}"/>
              </a:ext>
            </a:extLst>
          </p:cNvPr>
          <p:cNvSpPr/>
          <p:nvPr/>
        </p:nvSpPr>
        <p:spPr>
          <a:xfrm>
            <a:off x="4174422" y="3961173"/>
            <a:ext cx="156743" cy="426843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9EEDEA-4EE0-179E-9655-0B94C7BBD053}"/>
              </a:ext>
            </a:extLst>
          </p:cNvPr>
          <p:cNvSpPr/>
          <p:nvPr/>
        </p:nvSpPr>
        <p:spPr>
          <a:xfrm>
            <a:off x="4731319" y="4028569"/>
            <a:ext cx="156743" cy="292051"/>
          </a:xfrm>
          <a:prstGeom prst="roundRect">
            <a:avLst/>
          </a:prstGeom>
          <a:solidFill>
            <a:srgbClr val="FF2600"/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D84503-2C64-CCFB-AFDF-9C8D396C86BF}"/>
              </a:ext>
            </a:extLst>
          </p:cNvPr>
          <p:cNvSpPr/>
          <p:nvPr/>
        </p:nvSpPr>
        <p:spPr>
          <a:xfrm>
            <a:off x="5032019" y="3939944"/>
            <a:ext cx="156743" cy="42684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70900-4420-E326-294C-6010D80E14B7}"/>
              </a:ext>
            </a:extLst>
          </p:cNvPr>
          <p:cNvSpPr/>
          <p:nvPr/>
        </p:nvSpPr>
        <p:spPr>
          <a:xfrm>
            <a:off x="5279977" y="3853163"/>
            <a:ext cx="156743" cy="62903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EBA4ED2-7AF7-C19A-5450-BE36D26201DD}"/>
              </a:ext>
            </a:extLst>
          </p:cNvPr>
          <p:cNvSpPr/>
          <p:nvPr/>
        </p:nvSpPr>
        <p:spPr>
          <a:xfrm>
            <a:off x="5527935" y="3659127"/>
            <a:ext cx="156743" cy="98847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7F6770-A1D7-61D3-1F3E-E251B2D7D613}"/>
              </a:ext>
            </a:extLst>
          </p:cNvPr>
          <p:cNvSpPr/>
          <p:nvPr/>
        </p:nvSpPr>
        <p:spPr>
          <a:xfrm>
            <a:off x="5775893" y="3553808"/>
            <a:ext cx="156743" cy="124157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434A85-3826-0396-9D2E-604EE0C65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322" y="3500632"/>
            <a:ext cx="1479876" cy="1347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5BA5D-1919-BFF9-4FE1-E9F137E3CE35}"/>
                  </a:ext>
                </a:extLst>
              </p:cNvPr>
              <p:cNvSpPr txBox="1"/>
              <p:nvPr/>
            </p:nvSpPr>
            <p:spPr>
              <a:xfrm>
                <a:off x="1816129" y="3430101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5BA5D-1919-BFF9-4FE1-E9F137E3C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29" y="3430101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7ACA6B-5193-CC67-A03C-57A29684A029}"/>
                  </a:ext>
                </a:extLst>
              </p:cNvPr>
              <p:cNvSpPr txBox="1"/>
              <p:nvPr/>
            </p:nvSpPr>
            <p:spPr>
              <a:xfrm>
                <a:off x="6004227" y="3442641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7ACA6B-5193-CC67-A03C-57A29684A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27" y="3442641"/>
                <a:ext cx="3792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9D6D2-C4BB-302A-829F-CDECBB967ACB}"/>
                  </a:ext>
                </a:extLst>
              </p:cNvPr>
              <p:cNvSpPr txBox="1"/>
              <p:nvPr/>
            </p:nvSpPr>
            <p:spPr>
              <a:xfrm>
                <a:off x="4666140" y="3993164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9D6D2-C4BB-302A-829F-CDECBB96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0" y="3993164"/>
                <a:ext cx="3649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B01CE7F-AE9E-AA0D-4360-F3BC0582FC95}"/>
              </a:ext>
            </a:extLst>
          </p:cNvPr>
          <p:cNvSpPr/>
          <p:nvPr/>
        </p:nvSpPr>
        <p:spPr>
          <a:xfrm>
            <a:off x="4468522" y="3888105"/>
            <a:ext cx="156743" cy="29205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740CF7-E26E-907F-D36A-F062B8F77197}"/>
                  </a:ext>
                </a:extLst>
              </p:cNvPr>
              <p:cNvSpPr txBox="1"/>
              <p:nvPr/>
            </p:nvSpPr>
            <p:spPr>
              <a:xfrm>
                <a:off x="4403343" y="3837631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740CF7-E26E-907F-D36A-F062B8F77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343" y="3837631"/>
                <a:ext cx="381643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EFAEA8-7419-9327-9612-CFD500DFB23F}"/>
              </a:ext>
            </a:extLst>
          </p:cNvPr>
          <p:cNvSpPr/>
          <p:nvPr/>
        </p:nvSpPr>
        <p:spPr>
          <a:xfrm>
            <a:off x="4468522" y="4229089"/>
            <a:ext cx="156743" cy="29205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12ED0D-4799-707F-DC28-33A0E8DCD416}"/>
                  </a:ext>
                </a:extLst>
              </p:cNvPr>
              <p:cNvSpPr txBox="1"/>
              <p:nvPr/>
            </p:nvSpPr>
            <p:spPr>
              <a:xfrm>
                <a:off x="4388273" y="4193685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12ED0D-4799-707F-DC28-33A0E8DCD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73" y="4193685"/>
                <a:ext cx="38908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F2C21B-C719-1DBE-F2D6-26A296B75CC4}"/>
              </a:ext>
            </a:extLst>
          </p:cNvPr>
          <p:cNvSpPr txBox="1"/>
          <p:nvPr/>
        </p:nvSpPr>
        <p:spPr>
          <a:xfrm>
            <a:off x="4124844" y="4507940"/>
            <a:ext cx="8611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solidFill>
                  <a:srgbClr val="FFC000"/>
                </a:solidFill>
              </a:rPr>
              <a:t>Probability</a:t>
            </a:r>
          </a:p>
          <a:p>
            <a:pPr algn="ctr"/>
            <a:r>
              <a:rPr lang="en-GB" sz="1050" dirty="0">
                <a:solidFill>
                  <a:srgbClr val="FFC000"/>
                </a:solidFill>
              </a:rPr>
              <a:t>Distribution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DCDBD87-F9FA-F896-554B-70197BE6EF78}"/>
              </a:ext>
            </a:extLst>
          </p:cNvPr>
          <p:cNvSpPr txBox="1">
            <a:spLocks/>
          </p:cNvSpPr>
          <p:nvPr/>
        </p:nvSpPr>
        <p:spPr>
          <a:xfrm>
            <a:off x="3688178" y="2429397"/>
            <a:ext cx="3359479" cy="513199"/>
          </a:xfrm>
          <a:prstGeom prst="rect">
            <a:avLst/>
          </a:prstGeom>
        </p:spPr>
        <p:txBody>
          <a:bodyPr vert="horz" lIns="68571" tIns="34286" rIns="68571" bIns="34286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50" dirty="0">
                <a:solidFill>
                  <a:srgbClr val="515C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but there is more …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5E281F-ADFB-D8FF-AAC4-7D5F13465D90}"/>
              </a:ext>
            </a:extLst>
          </p:cNvPr>
          <p:cNvSpPr txBox="1"/>
          <p:nvPr/>
        </p:nvSpPr>
        <p:spPr>
          <a:xfrm>
            <a:off x="5102082" y="830365"/>
            <a:ext cx="1781076" cy="646331"/>
          </a:xfrm>
          <a:prstGeom prst="rect">
            <a:avLst/>
          </a:prstGeom>
          <a:solidFill>
            <a:schemeClr val="bg1"/>
          </a:solidFill>
          <a:ln w="31750">
            <a:solidFill>
              <a:srgbClr val="515C5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515C5F"/>
                </a:solidFill>
              </a:rPr>
              <a:t>Probability Distribution</a:t>
            </a:r>
            <a:endParaRPr lang="en-GB" sz="1800" dirty="0">
              <a:solidFill>
                <a:srgbClr val="515C5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1626C3-2B8C-CF94-97C9-3ACEC1A33B0D}"/>
                  </a:ext>
                </a:extLst>
              </p:cNvPr>
              <p:cNvSpPr txBox="1"/>
              <p:nvPr/>
            </p:nvSpPr>
            <p:spPr>
              <a:xfrm>
                <a:off x="7262895" y="819735"/>
                <a:ext cx="1798472" cy="55399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rgbClr val="515C5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500" dirty="0">
                    <a:solidFill>
                      <a:srgbClr val="515C5F"/>
                    </a:solidFill>
                  </a:rPr>
                  <a:t>the latent variables in </a:t>
                </a:r>
                <a14:m>
                  <m:oMath xmlns:m="http://schemas.openxmlformats.org/officeDocument/2006/math">
                    <m:r>
                      <a:rPr lang="en-GB" sz="1500" b="1" i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sz="1500" dirty="0">
                    <a:solidFill>
                      <a:srgbClr val="515C5F"/>
                    </a:solidFill>
                  </a:rPr>
                  <a:t> are sampled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1626C3-2B8C-CF94-97C9-3ACEC1A33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895" y="819735"/>
                <a:ext cx="1798472" cy="553998"/>
              </a:xfrm>
              <a:prstGeom prst="rect">
                <a:avLst/>
              </a:prstGeom>
              <a:blipFill>
                <a:blip r:embed="rId11"/>
                <a:stretch>
                  <a:fillRect r="-3448" b="-10870"/>
                </a:stretch>
              </a:blipFill>
              <a:ln w="22225">
                <a:solidFill>
                  <a:srgbClr val="515C5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FCA624-79A8-C202-CA82-3E5B46E999E7}"/>
              </a:ext>
            </a:extLst>
          </p:cNvPr>
          <p:cNvCxnSpPr>
            <a:cxnSpLocks/>
          </p:cNvCxnSpPr>
          <p:nvPr/>
        </p:nvCxnSpPr>
        <p:spPr>
          <a:xfrm flipV="1">
            <a:off x="3565124" y="933834"/>
            <a:ext cx="1536958" cy="4273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939D49-0032-31EF-091B-AFF96EDBD80D}"/>
              </a:ext>
            </a:extLst>
          </p:cNvPr>
          <p:cNvCxnSpPr>
            <a:cxnSpLocks/>
          </p:cNvCxnSpPr>
          <p:nvPr/>
        </p:nvCxnSpPr>
        <p:spPr>
          <a:xfrm flipV="1">
            <a:off x="4135809" y="1281712"/>
            <a:ext cx="952415" cy="4273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44CBC6-2CF1-6BB6-9D69-2CF7A31B485A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6883158" y="1096734"/>
            <a:ext cx="379737" cy="56797"/>
          </a:xfrm>
          <a:prstGeom prst="straightConnector1">
            <a:avLst/>
          </a:prstGeom>
          <a:ln w="19050">
            <a:solidFill>
              <a:srgbClr val="515C5F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39CEC7-6CDF-4917-6C75-644D38899AB7}"/>
              </a:ext>
            </a:extLst>
          </p:cNvPr>
          <p:cNvGrpSpPr/>
          <p:nvPr/>
        </p:nvGrpSpPr>
        <p:grpSpPr>
          <a:xfrm>
            <a:off x="4061181" y="1209481"/>
            <a:ext cx="702600" cy="274460"/>
            <a:chOff x="5261004" y="2039397"/>
            <a:chExt cx="1002868" cy="36599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15A4CA-BA2F-0A00-F85B-A03B05B21107}"/>
                </a:ext>
              </a:extLst>
            </p:cNvPr>
            <p:cNvSpPr txBox="1"/>
            <p:nvPr/>
          </p:nvSpPr>
          <p:spPr>
            <a:xfrm>
              <a:off x="5270390" y="2039397"/>
              <a:ext cx="993482" cy="33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dirty="0"/>
                <a:t>describe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985E30B-1C98-9271-9606-9CFC3804C886}"/>
                </a:ext>
              </a:extLst>
            </p:cNvPr>
            <p:cNvSpPr/>
            <p:nvPr/>
          </p:nvSpPr>
          <p:spPr>
            <a:xfrm>
              <a:off x="5261004" y="2039397"/>
              <a:ext cx="959772" cy="36599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66E397-EDDD-72B3-CAB5-F539639B613F}"/>
                  </a:ext>
                </a:extLst>
              </p:cNvPr>
              <p:cNvSpPr txBox="1"/>
              <p:nvPr/>
            </p:nvSpPr>
            <p:spPr>
              <a:xfrm>
                <a:off x="433073" y="2968475"/>
                <a:ext cx="2979918" cy="343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The </a:t>
                </a:r>
                <a:r>
                  <a:rPr lang="en-GB" sz="1500" dirty="0">
                    <a:solidFill>
                      <a:srgbClr val="0432FF"/>
                    </a:solidFill>
                  </a:rPr>
                  <a:t>Encoder</a:t>
                </a:r>
                <a:r>
                  <a:rPr lang="en-GB" sz="1500" dirty="0"/>
                  <a:t>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500" dirty="0"/>
                  <a:t>. 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66E397-EDDD-72B3-CAB5-F539639B6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73" y="2968475"/>
                <a:ext cx="2979918" cy="343684"/>
              </a:xfrm>
              <a:prstGeom prst="rect">
                <a:avLst/>
              </a:prstGeom>
              <a:blipFill>
                <a:blip r:embed="rId12"/>
                <a:stretch>
                  <a:fillRect l="-851" t="-7143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3E0AEF-685A-F8DF-6628-A68186DF164D}"/>
                  </a:ext>
                </a:extLst>
              </p:cNvPr>
              <p:cNvSpPr txBox="1"/>
              <p:nvPr/>
            </p:nvSpPr>
            <p:spPr>
              <a:xfrm>
                <a:off x="6245743" y="2976010"/>
                <a:ext cx="29720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/>
                  <a:t>The </a:t>
                </a:r>
                <a:r>
                  <a:rPr lang="en-GB" sz="1500" dirty="0">
                    <a:solidFill>
                      <a:srgbClr val="00CC00"/>
                    </a:solidFill>
                  </a:rPr>
                  <a:t>Decoder</a:t>
                </a:r>
                <a:r>
                  <a:rPr lang="en-GB" sz="1500" dirty="0"/>
                  <a:t>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500" dirty="0"/>
                  <a:t>. 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3E0AEF-685A-F8DF-6628-A68186DF1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43" y="2976010"/>
                <a:ext cx="2972096" cy="323165"/>
              </a:xfrm>
              <a:prstGeom prst="rect">
                <a:avLst/>
              </a:prstGeom>
              <a:blipFill>
                <a:blip r:embed="rId13"/>
                <a:stretch>
                  <a:fillRect l="-1282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0F086D9E-930B-1AFE-7550-893E9A363C72}"/>
              </a:ext>
            </a:extLst>
          </p:cNvPr>
          <p:cNvGrpSpPr/>
          <p:nvPr/>
        </p:nvGrpSpPr>
        <p:grpSpPr>
          <a:xfrm>
            <a:off x="2389639" y="3293175"/>
            <a:ext cx="4623925" cy="161979"/>
            <a:chOff x="2355682" y="4093248"/>
            <a:chExt cx="6166036" cy="2311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302A7E2-8FA4-F9B9-501A-CF8BB9F194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65730" y="4093248"/>
              <a:ext cx="1" cy="231141"/>
            </a:xfrm>
            <a:prstGeom prst="line">
              <a:avLst/>
            </a:prstGeom>
            <a:ln w="3175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D46A7C-E793-56F4-FE6A-AA4397C72F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1670" y="4093248"/>
              <a:ext cx="1" cy="231141"/>
            </a:xfrm>
            <a:prstGeom prst="line">
              <a:avLst/>
            </a:prstGeom>
            <a:ln w="3175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17749F-1F9D-6DFA-3A5E-A8C038B2993F}"/>
                </a:ext>
              </a:extLst>
            </p:cNvPr>
            <p:cNvCxnSpPr>
              <a:cxnSpLocks/>
            </p:cNvCxnSpPr>
            <p:nvPr/>
          </p:nvCxnSpPr>
          <p:spPr>
            <a:xfrm>
              <a:off x="2355682" y="4105305"/>
              <a:ext cx="6166036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F23A1D-BDF6-802E-8E17-C600420E41AE}"/>
                  </a:ext>
                </a:extLst>
              </p:cNvPr>
              <p:cNvSpPr txBox="1"/>
              <p:nvPr/>
            </p:nvSpPr>
            <p:spPr>
              <a:xfrm>
                <a:off x="3846347" y="3143582"/>
                <a:ext cx="2157880" cy="3231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5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50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GB" sz="1500" dirty="0"/>
                      <m:t> </m:t>
                    </m:r>
                    <m:acc>
                      <m:accPr>
                        <m:chr m:val="̂"/>
                        <m:ctrlPr>
                          <a:rPr lang="en-GB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sSup>
                      <m:sSupPr>
                        <m:ctrlP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5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F23A1D-BDF6-802E-8E17-C600420E4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347" y="3143582"/>
                <a:ext cx="2157880" cy="323165"/>
              </a:xfrm>
              <a:prstGeom prst="rect">
                <a:avLst/>
              </a:prstGeom>
              <a:blipFill>
                <a:blip r:embed="rId14"/>
                <a:stretch>
                  <a:fillRect b="-1379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76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75602E-6 3.7037E-7 L -3.75602E-6 -0.07222 " pathEditMode="relative" rAng="0" ptsTypes="AA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3359E-6 -2.59259E-6 L -2.03359E-6 -0.07222 " pathEditMode="relative" rAng="0" ptsTypes="AA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17" grpId="0"/>
      <p:bldP spid="17" grpId="1"/>
      <p:bldP spid="19" grpId="0"/>
      <p:bldP spid="19" grpId="1"/>
      <p:bldP spid="21" grpId="0"/>
      <p:bldP spid="21" grpId="1"/>
      <p:bldP spid="22" grpId="0"/>
      <p:bldP spid="23" grpId="0"/>
      <p:bldP spid="24" grpId="0" animBg="1"/>
      <p:bldP spid="25" grpId="0" animBg="1"/>
      <p:bldP spid="40" grpId="0"/>
      <p:bldP spid="41" grpId="0"/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FB68B326-D717-7008-0828-27053AFD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62" y="770452"/>
            <a:ext cx="9126239" cy="734113"/>
          </a:xfrm>
          <a:noFill/>
        </p:spPr>
        <p:txBody>
          <a:bodyPr/>
          <a:lstStyle/>
          <a:p>
            <a:pPr>
              <a:spcBef>
                <a:spcPts val="450"/>
              </a:spcBef>
            </a:pPr>
            <a:r>
              <a:rPr lang="en-US" sz="2400" dirty="0"/>
              <a:t>The loss function consists of two terms:</a:t>
            </a:r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6DB13B92-F68B-F9F2-320A-424F1ADD36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DA339-0E6C-BA0B-3AC3-73BC0BCF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85" y="3493716"/>
            <a:ext cx="1479876" cy="134792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81DC3EB-CDDE-BF03-D71F-6E74EF3F4B1B}"/>
              </a:ext>
            </a:extLst>
          </p:cNvPr>
          <p:cNvSpPr/>
          <p:nvPr/>
        </p:nvSpPr>
        <p:spPr>
          <a:xfrm>
            <a:off x="3430547" y="3553808"/>
            <a:ext cx="156743" cy="1241573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74486D-FCF6-6C8C-AEFF-1D700DE69C54}"/>
              </a:ext>
            </a:extLst>
          </p:cNvPr>
          <p:cNvSpPr/>
          <p:nvPr/>
        </p:nvSpPr>
        <p:spPr>
          <a:xfrm>
            <a:off x="3678506" y="3680355"/>
            <a:ext cx="156743" cy="988479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06F3FA-5222-544F-DD51-C075EB13B350}"/>
              </a:ext>
            </a:extLst>
          </p:cNvPr>
          <p:cNvSpPr/>
          <p:nvPr/>
        </p:nvSpPr>
        <p:spPr>
          <a:xfrm>
            <a:off x="3926464" y="3860079"/>
            <a:ext cx="156743" cy="629032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39C5B7-413F-D073-D769-C8AF82E5AF6F}"/>
              </a:ext>
            </a:extLst>
          </p:cNvPr>
          <p:cNvSpPr/>
          <p:nvPr/>
        </p:nvSpPr>
        <p:spPr>
          <a:xfrm>
            <a:off x="4174422" y="3961173"/>
            <a:ext cx="156743" cy="426843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9EEDEA-4EE0-179E-9655-0B94C7BBD053}"/>
              </a:ext>
            </a:extLst>
          </p:cNvPr>
          <p:cNvSpPr/>
          <p:nvPr/>
        </p:nvSpPr>
        <p:spPr>
          <a:xfrm>
            <a:off x="4731319" y="4028569"/>
            <a:ext cx="156743" cy="292051"/>
          </a:xfrm>
          <a:prstGeom prst="roundRect">
            <a:avLst/>
          </a:prstGeom>
          <a:solidFill>
            <a:srgbClr val="FF2600"/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D84503-2C64-CCFB-AFDF-9C8D396C86BF}"/>
              </a:ext>
            </a:extLst>
          </p:cNvPr>
          <p:cNvSpPr/>
          <p:nvPr/>
        </p:nvSpPr>
        <p:spPr>
          <a:xfrm>
            <a:off x="5032019" y="3939944"/>
            <a:ext cx="156743" cy="42684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3070900-4420-E326-294C-6010D80E14B7}"/>
              </a:ext>
            </a:extLst>
          </p:cNvPr>
          <p:cNvSpPr/>
          <p:nvPr/>
        </p:nvSpPr>
        <p:spPr>
          <a:xfrm>
            <a:off x="5279977" y="3853163"/>
            <a:ext cx="156743" cy="62903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EBA4ED2-7AF7-C19A-5450-BE36D26201DD}"/>
              </a:ext>
            </a:extLst>
          </p:cNvPr>
          <p:cNvSpPr/>
          <p:nvPr/>
        </p:nvSpPr>
        <p:spPr>
          <a:xfrm>
            <a:off x="5527935" y="3659127"/>
            <a:ext cx="156743" cy="98847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7F6770-A1D7-61D3-1F3E-E251B2D7D613}"/>
              </a:ext>
            </a:extLst>
          </p:cNvPr>
          <p:cNvSpPr/>
          <p:nvPr/>
        </p:nvSpPr>
        <p:spPr>
          <a:xfrm>
            <a:off x="5775893" y="3553808"/>
            <a:ext cx="156743" cy="124157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434A85-3826-0396-9D2E-604EE0C6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322" y="3500632"/>
            <a:ext cx="1479876" cy="1347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5BA5D-1919-BFF9-4FE1-E9F137E3CE35}"/>
                  </a:ext>
                </a:extLst>
              </p:cNvPr>
              <p:cNvSpPr txBox="1"/>
              <p:nvPr/>
            </p:nvSpPr>
            <p:spPr>
              <a:xfrm>
                <a:off x="1816130" y="3430101"/>
                <a:ext cx="374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85BA5D-1919-BFF9-4FE1-E9F137E3C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30" y="3430101"/>
                <a:ext cx="3743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7ACA6B-5193-CC67-A03C-57A29684A029}"/>
                  </a:ext>
                </a:extLst>
              </p:cNvPr>
              <p:cNvSpPr txBox="1"/>
              <p:nvPr/>
            </p:nvSpPr>
            <p:spPr>
              <a:xfrm>
                <a:off x="6004228" y="3442641"/>
                <a:ext cx="374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GB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7ACA6B-5193-CC67-A03C-57A29684A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28" y="3442641"/>
                <a:ext cx="3743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9D6D2-C4BB-302A-829F-CDECBB967ACB}"/>
                  </a:ext>
                </a:extLst>
              </p:cNvPr>
              <p:cNvSpPr txBox="1"/>
              <p:nvPr/>
            </p:nvSpPr>
            <p:spPr>
              <a:xfrm>
                <a:off x="4666140" y="3993164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9D6D2-C4BB-302A-829F-CDECBB96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140" y="3993164"/>
                <a:ext cx="36497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B01CE7F-AE9E-AA0D-4360-F3BC0582FC95}"/>
              </a:ext>
            </a:extLst>
          </p:cNvPr>
          <p:cNvSpPr/>
          <p:nvPr/>
        </p:nvSpPr>
        <p:spPr>
          <a:xfrm>
            <a:off x="4468522" y="3888105"/>
            <a:ext cx="156743" cy="29205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740CF7-E26E-907F-D36A-F062B8F77197}"/>
                  </a:ext>
                </a:extLst>
              </p:cNvPr>
              <p:cNvSpPr txBox="1"/>
              <p:nvPr/>
            </p:nvSpPr>
            <p:spPr>
              <a:xfrm>
                <a:off x="4403343" y="3837631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740CF7-E26E-907F-D36A-F062B8F77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343" y="3837631"/>
                <a:ext cx="381643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EFAEA8-7419-9327-9612-CFD500DFB23F}"/>
              </a:ext>
            </a:extLst>
          </p:cNvPr>
          <p:cNvSpPr/>
          <p:nvPr/>
        </p:nvSpPr>
        <p:spPr>
          <a:xfrm>
            <a:off x="4468522" y="4229089"/>
            <a:ext cx="156743" cy="29205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12ED0D-4799-707F-DC28-33A0E8DCD416}"/>
                  </a:ext>
                </a:extLst>
              </p:cNvPr>
              <p:cNvSpPr txBox="1"/>
              <p:nvPr/>
            </p:nvSpPr>
            <p:spPr>
              <a:xfrm>
                <a:off x="4388273" y="4193685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12ED0D-4799-707F-DC28-33A0E8DCD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73" y="4193685"/>
                <a:ext cx="38908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FF2C21B-C719-1DBE-F2D6-26A296B75CC4}"/>
              </a:ext>
            </a:extLst>
          </p:cNvPr>
          <p:cNvSpPr txBox="1"/>
          <p:nvPr/>
        </p:nvSpPr>
        <p:spPr>
          <a:xfrm>
            <a:off x="4124844" y="4507940"/>
            <a:ext cx="8611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solidFill>
                  <a:srgbClr val="FFC000"/>
                </a:solidFill>
              </a:rPr>
              <a:t>Probability</a:t>
            </a:r>
          </a:p>
          <a:p>
            <a:pPr algn="ctr"/>
            <a:r>
              <a:rPr lang="en-GB" sz="1050" dirty="0">
                <a:solidFill>
                  <a:srgbClr val="FFC000"/>
                </a:solidFill>
              </a:rPr>
              <a:t>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2DE3A4-DD17-A7AE-2CD5-A8BA071D8A07}"/>
                  </a:ext>
                </a:extLst>
              </p:cNvPr>
              <p:cNvSpPr txBox="1"/>
              <p:nvPr/>
            </p:nvSpPr>
            <p:spPr>
              <a:xfrm>
                <a:off x="6754" y="4348162"/>
                <a:ext cx="1826924" cy="574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500" dirty="0"/>
                  <a:t>The </a:t>
                </a:r>
                <a:r>
                  <a:rPr lang="en-GB" sz="1500" dirty="0">
                    <a:solidFill>
                      <a:srgbClr val="0432FF"/>
                    </a:solidFill>
                  </a:rPr>
                  <a:t>Encoder</a:t>
                </a:r>
                <a:r>
                  <a:rPr lang="en-GB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500" dirty="0"/>
                  <a:t>. 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2DE3A4-DD17-A7AE-2CD5-A8BA071D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" y="4348162"/>
                <a:ext cx="1826924" cy="574516"/>
              </a:xfrm>
              <a:prstGeom prst="rect">
                <a:avLst/>
              </a:prstGeom>
              <a:blipFill>
                <a:blip r:embed="rId10"/>
                <a:stretch>
                  <a:fillRect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BFABAF-CC57-89ED-69A6-65811914D2D0}"/>
                  </a:ext>
                </a:extLst>
              </p:cNvPr>
              <p:cNvSpPr txBox="1"/>
              <p:nvPr/>
            </p:nvSpPr>
            <p:spPr>
              <a:xfrm>
                <a:off x="7397788" y="4344250"/>
                <a:ext cx="17038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500" dirty="0"/>
                  <a:t>The </a:t>
                </a:r>
                <a:r>
                  <a:rPr lang="en-GB" sz="1500" dirty="0">
                    <a:solidFill>
                      <a:srgbClr val="00CC00"/>
                    </a:solidFill>
                  </a:rPr>
                  <a:t>Decoder</a:t>
                </a:r>
                <a:r>
                  <a:rPr lang="en-GB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500" dirty="0"/>
                  <a:t>. 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BFABAF-CC57-89ED-69A6-65811914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788" y="4344250"/>
                <a:ext cx="1703875" cy="553998"/>
              </a:xfrm>
              <a:prstGeom prst="rect">
                <a:avLst/>
              </a:prstGeom>
              <a:blipFill>
                <a:blip r:embed="rId11"/>
                <a:stretch>
                  <a:fillRect t="-4545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3B8D5E7-5FBB-838C-35C1-5C31863533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528" y="1508076"/>
                <a:ext cx="4074746" cy="513199"/>
              </a:xfrm>
              <a:prstGeom prst="rect">
                <a:avLst/>
              </a:prstGeom>
            </p:spPr>
            <p:txBody>
              <a:bodyPr vert="horz" lIns="68571" tIns="34286" rIns="68571" bIns="34286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itchFamily="2" charset="2"/>
                  <a:buChar char="§"/>
                </a:pPr>
                <a:r>
                  <a:rPr lang="en-GB" sz="2700" dirty="0">
                    <a:solidFill>
                      <a:srgbClr val="7030A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Reconstruction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7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700" dirty="0">
                    <a:solidFill>
                      <a:srgbClr val="7030A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loss)</a:t>
                </a:r>
              </a:p>
            </p:txBody>
          </p:sp>
        </mc:Choice>
        <mc:Fallback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E3B8D5E7-5FBB-838C-35C1-5C3186353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28" y="1508076"/>
                <a:ext cx="4074746" cy="513199"/>
              </a:xfrm>
              <a:prstGeom prst="rect">
                <a:avLst/>
              </a:prstGeom>
              <a:blipFill>
                <a:blip r:embed="rId12"/>
                <a:stretch>
                  <a:fillRect l="-1863"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0231024-188A-3515-FE11-FFEC76086530}"/>
              </a:ext>
            </a:extLst>
          </p:cNvPr>
          <p:cNvSpPr txBox="1">
            <a:spLocks/>
          </p:cNvSpPr>
          <p:nvPr/>
        </p:nvSpPr>
        <p:spPr>
          <a:xfrm>
            <a:off x="5777016" y="1469924"/>
            <a:ext cx="2456810" cy="513199"/>
          </a:xfrm>
          <a:prstGeom prst="rect">
            <a:avLst/>
          </a:prstGeom>
        </p:spPr>
        <p:txBody>
          <a:bodyPr vert="horz" lIns="68571" tIns="34286" rIns="68571" bIns="34286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GB" sz="2100" dirty="0">
                <a:solidFill>
                  <a:srgbClr val="AB79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 Divergence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49B12-F9F7-E88B-72A4-A6192C6EB9FA}"/>
                  </a:ext>
                </a:extLst>
              </p:cNvPr>
              <p:cNvSpPr txBox="1"/>
              <p:nvPr/>
            </p:nvSpPr>
            <p:spPr>
              <a:xfrm>
                <a:off x="1111151" y="1890655"/>
                <a:ext cx="6935232" cy="47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2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1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GB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100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100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GB" sz="2100">
                          <a:solidFill>
                            <a:srgbClr val="AB79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100" i="1">
                          <a:solidFill>
                            <a:srgbClr val="AB79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GB" sz="2100" i="1">
                          <a:solidFill>
                            <a:srgbClr val="AB79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2100" i="1">
                          <a:solidFill>
                            <a:srgbClr val="AB79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49B12-F9F7-E88B-72A4-A6192C6E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51" y="1890655"/>
                <a:ext cx="6935232" cy="478849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>
            <a:extLst>
              <a:ext uri="{FF2B5EF4-FFF2-40B4-BE49-F238E27FC236}">
                <a16:creationId xmlns:a16="http://schemas.microsoft.com/office/drawing/2014/main" id="{26B6CF62-0380-4EB0-890C-04F2EF3A1200}"/>
              </a:ext>
            </a:extLst>
          </p:cNvPr>
          <p:cNvSpPr/>
          <p:nvPr/>
        </p:nvSpPr>
        <p:spPr>
          <a:xfrm>
            <a:off x="1889396" y="2293517"/>
            <a:ext cx="1261672" cy="339088"/>
          </a:xfrm>
          <a:custGeom>
            <a:avLst/>
            <a:gdLst>
              <a:gd name="connsiteX0" fmla="*/ 1509867 w 1682449"/>
              <a:gd name="connsiteY0" fmla="*/ 0 h 452176"/>
              <a:gd name="connsiteX1" fmla="*/ 1570157 w 1682449"/>
              <a:gd name="connsiteY1" fmla="*/ 231113 h 452176"/>
              <a:gd name="connsiteX2" fmla="*/ 213630 w 1682449"/>
              <a:gd name="connsiteY2" fmla="*/ 231113 h 452176"/>
              <a:gd name="connsiteX3" fmla="*/ 22711 w 1682449"/>
              <a:gd name="connsiteY3" fmla="*/ 452176 h 45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2449" h="452176">
                <a:moveTo>
                  <a:pt x="1509867" y="0"/>
                </a:moveTo>
                <a:cubicBezTo>
                  <a:pt x="1648031" y="96297"/>
                  <a:pt x="1786196" y="192594"/>
                  <a:pt x="1570157" y="231113"/>
                </a:cubicBezTo>
                <a:cubicBezTo>
                  <a:pt x="1354118" y="269632"/>
                  <a:pt x="471538" y="194269"/>
                  <a:pt x="213630" y="231113"/>
                </a:cubicBezTo>
                <a:cubicBezTo>
                  <a:pt x="-44278" y="267957"/>
                  <a:pt x="-10784" y="360066"/>
                  <a:pt x="22711" y="452176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785525-8278-A846-C9DF-646C95B14919}"/>
              </a:ext>
            </a:extLst>
          </p:cNvPr>
          <p:cNvSpPr txBox="1"/>
          <p:nvPr/>
        </p:nvSpPr>
        <p:spPr>
          <a:xfrm>
            <a:off x="5531193" y="2585492"/>
            <a:ext cx="3302790" cy="57708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Kullback</a:t>
            </a:r>
            <a:r>
              <a:rPr lang="en-GB" sz="105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</a:t>
            </a:r>
            <a:r>
              <a:rPr lang="en-GB" sz="105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Leibler</a:t>
            </a:r>
            <a:r>
              <a:rPr lang="en-GB" sz="105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divergence</a:t>
            </a:r>
            <a:r>
              <a:rPr lang="en-GB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measure of how one probability distribution is different from another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F535E53-A3FC-5528-35B4-37287D489753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528187" y="2345270"/>
            <a:ext cx="654401" cy="2402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9F4E11-566F-999B-1A8C-A4801C4FEDCD}"/>
              </a:ext>
            </a:extLst>
          </p:cNvPr>
          <p:cNvSpPr txBox="1"/>
          <p:nvPr/>
        </p:nvSpPr>
        <p:spPr>
          <a:xfrm>
            <a:off x="1333326" y="2646768"/>
            <a:ext cx="2809436" cy="41549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Expectation</a:t>
            </a:r>
            <a:r>
              <a:rPr lang="en-GB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we are dealing with random variables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B31504-81EA-E3F2-E042-CDA5DB41A44E}"/>
              </a:ext>
            </a:extLst>
          </p:cNvPr>
          <p:cNvSpPr txBox="1"/>
          <p:nvPr/>
        </p:nvSpPr>
        <p:spPr>
          <a:xfrm>
            <a:off x="115655" y="3276451"/>
            <a:ext cx="1577462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515C5F"/>
                </a:solidFill>
              </a:rPr>
              <a:t>Reminder:</a:t>
            </a:r>
            <a:r>
              <a:rPr lang="en-GB" sz="1200" dirty="0">
                <a:solidFill>
                  <a:srgbClr val="515C5F"/>
                </a:solidFill>
              </a:rPr>
              <a:t> summation or integration of all possible values from a random variable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E90541-3B30-5BDE-E17E-E8C8A6280A90}"/>
              </a:ext>
            </a:extLst>
          </p:cNvPr>
          <p:cNvCxnSpPr>
            <a:cxnSpLocks/>
            <a:stCxn id="49" idx="1"/>
            <a:endCxn id="51" idx="0"/>
          </p:cNvCxnSpPr>
          <p:nvPr/>
        </p:nvCxnSpPr>
        <p:spPr>
          <a:xfrm flipH="1">
            <a:off x="904386" y="2854517"/>
            <a:ext cx="428940" cy="421934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0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9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6DB13B92-F68B-F9F2-320A-424F1ADD36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49B12-F9F7-E88B-72A4-A6192C6EB9FA}"/>
                  </a:ext>
                </a:extLst>
              </p:cNvPr>
              <p:cNvSpPr txBox="1"/>
              <p:nvPr/>
            </p:nvSpPr>
            <p:spPr>
              <a:xfrm>
                <a:off x="1111151" y="1890655"/>
                <a:ext cx="6935232" cy="47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2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1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1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21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GB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100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100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GB" sz="2100">
                          <a:solidFill>
                            <a:srgbClr val="AB79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100" i="1">
                          <a:solidFill>
                            <a:srgbClr val="AB79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GB" sz="2100" i="1">
                          <a:solidFill>
                            <a:srgbClr val="AB79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i="1">
                              <a:solidFill>
                                <a:srgbClr val="AB794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2100" i="1">
                          <a:solidFill>
                            <a:srgbClr val="AB79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149B12-F9F7-E88B-72A4-A6192C6E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51" y="1890655"/>
                <a:ext cx="6935232" cy="478849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 Placeholder 4">
                <a:extLst>
                  <a:ext uri="{FF2B5EF4-FFF2-40B4-BE49-F238E27FC236}">
                    <a16:creationId xmlns:a16="http://schemas.microsoft.com/office/drawing/2014/main" id="{03C5E912-2964-0E40-900B-AA9795C64A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7762" y="770452"/>
                <a:ext cx="9126239" cy="893367"/>
              </a:xfrm>
              <a:noFill/>
            </p:spPr>
            <p:txBody>
              <a:bodyPr/>
              <a:lstStyle/>
              <a:p>
                <a:pPr marL="126978" indent="0">
                  <a:buNone/>
                </a:pPr>
                <a:r>
                  <a:rPr lang="en-GB" sz="21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 want the probability distribution to be smooth and not to overfit or memorise any of the latent variables within vector </a:t>
                </a:r>
                <a14:m>
                  <m:oMath xmlns:m="http://schemas.openxmlformats.org/officeDocument/2006/math">
                    <m:r>
                      <a:rPr lang="en-GB" sz="21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21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1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5" name="Text Placeholder 4">
                <a:extLst>
                  <a:ext uri="{FF2B5EF4-FFF2-40B4-BE49-F238E27FC236}">
                    <a16:creationId xmlns:a16="http://schemas.microsoft.com/office/drawing/2014/main" id="{03C5E912-2964-0E40-900B-AA9795C64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762" y="770452"/>
                <a:ext cx="9126239" cy="893367"/>
              </a:xfr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38E3A75-42EE-C66D-FC96-B8CA1F88F246}"/>
              </a:ext>
            </a:extLst>
          </p:cNvPr>
          <p:cNvSpPr/>
          <p:nvPr/>
        </p:nvSpPr>
        <p:spPr>
          <a:xfrm>
            <a:off x="5500756" y="1838385"/>
            <a:ext cx="2426362" cy="553411"/>
          </a:xfrm>
          <a:prstGeom prst="rect">
            <a:avLst/>
          </a:prstGeom>
          <a:noFill/>
          <a:ln w="41275">
            <a:solidFill>
              <a:srgbClr val="AB7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49B40CC-4CB6-B27C-8DD4-EAED233CA147}"/>
              </a:ext>
            </a:extLst>
          </p:cNvPr>
          <p:cNvSpPr txBox="1">
            <a:spLocks/>
          </p:cNvSpPr>
          <p:nvPr/>
        </p:nvSpPr>
        <p:spPr>
          <a:xfrm>
            <a:off x="0" y="2355178"/>
            <a:ext cx="9126239" cy="285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982" tIns="134982" rIns="134982" bIns="6856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79" marR="0" lvl="0" indent="-440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59" marR="0" lvl="1" indent="-440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40" marR="0" lvl="2" indent="-440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19" marR="0" lvl="3" indent="-440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898" marR="0" lvl="4" indent="-440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478" marR="0" lvl="5" indent="-440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057" marR="0" lvl="6" indent="-440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638" marR="0" lvl="7" indent="-440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218" marR="0" lvl="8" indent="-440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1350"/>
              </a:spcBef>
            </a:pPr>
            <a:r>
              <a:rPr lang="en-GB" sz="2100" dirty="0"/>
              <a:t>By reducing the distance between the probability distribution and a well-behaved prior distribution (such as a </a:t>
            </a:r>
            <a:r>
              <a:rPr lang="en-GB" sz="2100" i="1" dirty="0"/>
              <a:t>Normal Gaussian</a:t>
            </a:r>
            <a:r>
              <a:rPr lang="en-GB" sz="2100" dirty="0"/>
              <a:t>), we:</a:t>
            </a:r>
          </a:p>
          <a:p>
            <a:pPr marL="685709" lvl="1" indent="-342854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GB" sz="2100" dirty="0"/>
              <a:t>encourage the latent variables to be evenly distributed around the centre of the latent space</a:t>
            </a:r>
          </a:p>
          <a:p>
            <a:pPr marL="685709" lvl="1" indent="-342854">
              <a:buFont typeface="Arial" panose="020B0604020202020204" pitchFamily="34" charset="0"/>
              <a:buChar char="•"/>
            </a:pPr>
            <a:r>
              <a:rPr lang="en-GB" sz="2100" dirty="0"/>
              <a:t>and deter the model from clustering points in specific regions and cheat by memorising the data.</a:t>
            </a:r>
          </a:p>
        </p:txBody>
      </p:sp>
    </p:spTree>
    <p:extLst>
      <p:ext uri="{BB962C8B-B14F-4D97-AF65-F5344CB8AC3E}">
        <p14:creationId xmlns:p14="http://schemas.microsoft.com/office/powerpoint/2010/main" val="35591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Google Shape;278;p11">
                <a:extLst>
                  <a:ext uri="{FF2B5EF4-FFF2-40B4-BE49-F238E27FC236}">
                    <a16:creationId xmlns:a16="http://schemas.microsoft.com/office/drawing/2014/main" id="{6F8601D8-6D6A-EFFF-00CD-883FB1F079E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37235" y="1335437"/>
                <a:ext cx="4959562" cy="3373861"/>
              </a:xfrm>
              <a:prstGeom prst="rect">
                <a:avLst/>
              </a:prstGeom>
              <a:solidFill>
                <a:srgbClr val="EEEFF0"/>
              </a:solidFill>
            </p:spPr>
            <p:txBody>
              <a:bodyPr spcFirstLastPara="1" wrap="square" lIns="89988" tIns="89988" rIns="91413" bIns="91413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The </a:t>
                </a:r>
                <a:r>
                  <a:rPr lang="en-GB" sz="1800" dirty="0" err="1"/>
                  <a:t>Kullback-Leibler</a:t>
                </a:r>
                <a:r>
                  <a:rPr lang="en-GB" sz="1800" dirty="0"/>
                  <a:t> divergence (also called relative entropy) measures the difference between distributions and is asymmetric and non-negative: </a:t>
                </a:r>
              </a:p>
              <a:p>
                <a:pPr marL="0" indent="0">
                  <a:buNone/>
                </a:pPr>
                <a:endParaRPr lang="en-GB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10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ar-AE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GB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GB" sz="21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r-AE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ar-AE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1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GB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1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1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GB" sz="21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GB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1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GB" sz="21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ar-AE" sz="2100" dirty="0"/>
              </a:p>
              <a:p>
                <a:pPr marL="0" indent="0">
                  <a:buNone/>
                </a:pPr>
                <a:endParaRPr lang="ar-AE" sz="1500" dirty="0"/>
              </a:p>
              <a:p>
                <a:pPr marL="0" indent="0">
                  <a:buNone/>
                </a:pPr>
                <a:r>
                  <a:rPr lang="en-GB" sz="1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GB" sz="18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GB" sz="1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Practically, the KL divergence is sensitive at the tails of the distribution. </a:t>
                </a:r>
              </a:p>
              <a:p>
                <a:pPr marL="0" indent="0">
                  <a:buNone/>
                </a:pPr>
                <a:endParaRPr lang="ar-AE" sz="1500" dirty="0"/>
              </a:p>
            </p:txBody>
          </p:sp>
        </mc:Choice>
        <mc:Fallback>
          <p:sp>
            <p:nvSpPr>
              <p:cNvPr id="211" name="Google Shape;278;p11">
                <a:extLst>
                  <a:ext uri="{FF2B5EF4-FFF2-40B4-BE49-F238E27FC236}">
                    <a16:creationId xmlns:a16="http://schemas.microsoft.com/office/drawing/2014/main" id="{6F8601D8-6D6A-EFFF-00CD-883FB1F079E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7235" y="1335437"/>
                <a:ext cx="4959562" cy="3373861"/>
              </a:xfrm>
              <a:prstGeom prst="rect">
                <a:avLst/>
              </a:prstGeom>
              <a:blipFill>
                <a:blip r:embed="rId3"/>
                <a:stretch>
                  <a:fillRect l="-1023" b="-20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Google Shape;279;p11">
            <a:extLst>
              <a:ext uri="{FF2B5EF4-FFF2-40B4-BE49-F238E27FC236}">
                <a16:creationId xmlns:a16="http://schemas.microsoft.com/office/drawing/2014/main" id="{F92AFE6F-CBDC-7F9B-2D0D-124F329F4B81}"/>
              </a:ext>
            </a:extLst>
          </p:cNvPr>
          <p:cNvSpPr txBox="1">
            <a:spLocks/>
          </p:cNvSpPr>
          <p:nvPr/>
        </p:nvSpPr>
        <p:spPr>
          <a:xfrm>
            <a:off x="437236" y="920542"/>
            <a:ext cx="4952271" cy="472438"/>
          </a:xfrm>
          <a:prstGeom prst="rect">
            <a:avLst/>
          </a:prstGeom>
          <a:solidFill>
            <a:srgbClr val="5F7E9E"/>
          </a:solidFill>
          <a:ln>
            <a:noFill/>
          </a:ln>
        </p:spPr>
        <p:txBody>
          <a:bodyPr spcFirstLastPara="1" wrap="square" lIns="89988" tIns="89988" rIns="91413" bIns="9141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GB" sz="1950" b="1" dirty="0">
                <a:solidFill>
                  <a:srgbClr val="FAFAFA"/>
                </a:solidFill>
              </a:rPr>
              <a:t>Definition:</a:t>
            </a:r>
            <a:r>
              <a:rPr lang="en-GB" sz="1950" dirty="0">
                <a:solidFill>
                  <a:srgbClr val="FAFAFA"/>
                </a:solidFill>
              </a:rPr>
              <a:t> </a:t>
            </a:r>
            <a:r>
              <a:rPr lang="en-GB" sz="1950" dirty="0" err="1">
                <a:solidFill>
                  <a:srgbClr val="FAFAFA"/>
                </a:solidFill>
              </a:rPr>
              <a:t>Kullback</a:t>
            </a:r>
            <a:r>
              <a:rPr lang="en-GB" sz="1950" dirty="0">
                <a:solidFill>
                  <a:srgbClr val="FAFAFA"/>
                </a:solidFill>
              </a:rPr>
              <a:t>–</a:t>
            </a:r>
            <a:r>
              <a:rPr lang="en-GB" sz="1950" dirty="0" err="1">
                <a:solidFill>
                  <a:srgbClr val="FAFAFA"/>
                </a:solidFill>
              </a:rPr>
              <a:t>Leibler</a:t>
            </a:r>
            <a:r>
              <a:rPr lang="en-GB" sz="1950" dirty="0">
                <a:solidFill>
                  <a:srgbClr val="FAFAFA"/>
                </a:solidFill>
              </a:rPr>
              <a:t> divergence </a:t>
            </a:r>
          </a:p>
          <a:p>
            <a:pPr marL="0" indent="0">
              <a:buNone/>
            </a:pPr>
            <a:endParaRPr lang="en-GB" dirty="0">
              <a:solidFill>
                <a:srgbClr val="FAFAF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73B69-108D-E1A0-A353-111B8AAEC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154" y="1726585"/>
            <a:ext cx="3280485" cy="2255151"/>
          </a:xfrm>
          <a:prstGeom prst="rect">
            <a:avLst/>
          </a:prstGeom>
        </p:spPr>
      </p:pic>
      <p:sp>
        <p:nvSpPr>
          <p:cNvPr id="11" name="Google Shape;44;p7">
            <a:extLst>
              <a:ext uri="{FF2B5EF4-FFF2-40B4-BE49-F238E27FC236}">
                <a16:creationId xmlns:a16="http://schemas.microsoft.com/office/drawing/2014/main" id="{4069C67F-394F-B13B-0E17-8AC7B1DA9A24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p:sp>
        <p:nvSpPr>
          <p:cNvPr id="12" name="Google Shape;52;p8">
            <a:extLst>
              <a:ext uri="{FF2B5EF4-FFF2-40B4-BE49-F238E27FC236}">
                <a16:creationId xmlns:a16="http://schemas.microsoft.com/office/drawing/2014/main" id="{E2665872-C2ED-9099-BADA-4B927599F71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C444F-70C5-76C3-141A-700078C08C6A}"/>
              </a:ext>
            </a:extLst>
          </p:cNvPr>
          <p:cNvSpPr txBox="1"/>
          <p:nvPr/>
        </p:nvSpPr>
        <p:spPr>
          <a:xfrm>
            <a:off x="3676607" y="4745266"/>
            <a:ext cx="3038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</a:t>
            </a:r>
            <a:r>
              <a:rPr lang="en-US" sz="1050" dirty="0">
                <a:hlinkClick r:id="rId5"/>
              </a:rPr>
              <a:t>://www.desmos.com/calculator/2sboqbhler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0BCCB-44CF-A0C4-1D7B-0F2534CA8D1E}"/>
              </a:ext>
            </a:extLst>
          </p:cNvPr>
          <p:cNvSpPr txBox="1"/>
          <p:nvPr/>
        </p:nvSpPr>
        <p:spPr>
          <a:xfrm>
            <a:off x="1742031" y="4747392"/>
            <a:ext cx="1620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Desmos </a:t>
            </a:r>
            <a:r>
              <a:rPr lang="en-US" sz="1050" b="1" dirty="0" err="1"/>
              <a:t>Visualisation</a:t>
            </a:r>
            <a:r>
              <a:rPr lang="en-US" sz="105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7613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6DB13B92-F68B-F9F2-320A-424F1ADD36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3C5E912-2964-0E40-900B-AA9795C64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62" y="770451"/>
            <a:ext cx="9126239" cy="2442182"/>
          </a:xfrm>
          <a:noFill/>
        </p:spPr>
        <p:txBody>
          <a:bodyPr/>
          <a:lstStyle/>
          <a:p>
            <a:pPr marL="126978" indent="0">
              <a:spcBef>
                <a:spcPts val="900"/>
              </a:spcBef>
              <a:buNone/>
            </a:pPr>
            <a:r>
              <a:rPr lang="en-GB" sz="2100" dirty="0"/>
              <a:t>Let’s visually inspect how regularisation with the KL term helps.</a:t>
            </a:r>
          </a:p>
          <a:p>
            <a:pPr>
              <a:spcBef>
                <a:spcPts val="900"/>
              </a:spcBef>
            </a:pPr>
            <a:r>
              <a:rPr lang="en-GB" sz="2100" dirty="0"/>
              <a:t>We can analyse the effect of the </a:t>
            </a:r>
            <a:r>
              <a:rPr lang="en-GB" sz="2100" i="1" dirty="0"/>
              <a:t>KL </a:t>
            </a:r>
            <a:r>
              <a:rPr lang="en-GB" sz="2100" dirty="0"/>
              <a:t>term by weighting the loss and experimenting with different values: </a:t>
            </a:r>
          </a:p>
          <a:p>
            <a:pPr marL="126978" indent="0">
              <a:spcBef>
                <a:spcPts val="900"/>
              </a:spcBef>
              <a:buNone/>
            </a:pPr>
            <a:r>
              <a:rPr lang="en-GB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loss = </a:t>
            </a:r>
            <a:r>
              <a:rPr lang="en-GB" sz="2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reconstruction_loss</a:t>
            </a:r>
            <a:r>
              <a:rPr lang="en-GB" sz="2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c * </a:t>
            </a:r>
            <a:r>
              <a:rPr lang="en-GB" sz="2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kl_loss</a:t>
            </a:r>
            <a:endParaRPr lang="en-GB" sz="2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900"/>
              </a:spcBef>
            </a:pPr>
            <a:r>
              <a:rPr lang="en-GB" sz="2100" dirty="0"/>
              <a:t>We will consider an autoencoder with a latent space of 2 dimensions trained on the MNIST dataset.</a:t>
            </a:r>
          </a:p>
          <a:p>
            <a:pPr>
              <a:spcBef>
                <a:spcPts val="900"/>
              </a:spcBef>
            </a:pPr>
            <a:endParaRPr lang="en-GB" sz="2100" dirty="0"/>
          </a:p>
          <a:p>
            <a:pPr marL="126978" indent="0">
              <a:spcBef>
                <a:spcPts val="900"/>
              </a:spcBef>
              <a:buNone/>
            </a:pPr>
            <a:endParaRPr lang="en-GB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77757-F631-A693-853D-C9C9B9AAF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3" b="3297"/>
          <a:stretch/>
        </p:blipFill>
        <p:spPr>
          <a:xfrm>
            <a:off x="6381988" y="3127477"/>
            <a:ext cx="2487040" cy="1942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46A863-EAB3-8BBA-1068-22C5AE7281B9}"/>
              </a:ext>
            </a:extLst>
          </p:cNvPr>
          <p:cNvSpPr txBox="1"/>
          <p:nvPr/>
        </p:nvSpPr>
        <p:spPr>
          <a:xfrm>
            <a:off x="850789" y="3749883"/>
            <a:ext cx="553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54" lvl="1">
              <a:spcBef>
                <a:spcPts val="900"/>
              </a:spcBef>
            </a:pP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en-GB" sz="1800" dirty="0"/>
              <a:t> reference, let’s look at points sampled from the </a:t>
            </a:r>
            <a:r>
              <a:rPr lang="en-GB" sz="1800" i="1" dirty="0"/>
              <a:t>standard Gaussian </a:t>
            </a:r>
            <a:r>
              <a:rPr lang="en-GB" sz="1800" dirty="0"/>
              <a:t>in two dimensions.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9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6DB13B92-F68B-F9F2-320A-424F1ADD36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3C5E912-2964-0E40-900B-AA9795C64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73334"/>
            <a:ext cx="9460267" cy="1020351"/>
          </a:xfrm>
          <a:noFill/>
        </p:spPr>
        <p:txBody>
          <a:bodyPr/>
          <a:lstStyle/>
          <a:p>
            <a:pPr marL="126978" indent="0">
              <a:spcBef>
                <a:spcPts val="900"/>
              </a:spcBef>
              <a:buNone/>
            </a:pPr>
            <a:r>
              <a:rPr lang="en-GB" sz="2100" dirty="0"/>
              <a:t>We can see how the points begin to cluster with </a:t>
            </a:r>
            <a:r>
              <a:rPr lang="en-GB" sz="2100" i="1" dirty="0"/>
              <a:t>no</a:t>
            </a:r>
            <a:r>
              <a:rPr lang="en-GB" sz="2100" dirty="0"/>
              <a:t> or </a:t>
            </a:r>
            <a:r>
              <a:rPr lang="en-GB" sz="2100" i="1" dirty="0"/>
              <a:t>a small </a:t>
            </a:r>
            <a:r>
              <a:rPr lang="en-GB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kl_loss</a:t>
            </a:r>
            <a:r>
              <a:rPr lang="en-GB" sz="2100" dirty="0">
                <a:solidFill>
                  <a:prstClr val="black"/>
                </a:solidFill>
              </a:rPr>
              <a:t>.</a:t>
            </a:r>
            <a:endParaRPr lang="en-GB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68100-9542-4760-7FE0-E194957CA0E5}"/>
              </a:ext>
            </a:extLst>
          </p:cNvPr>
          <p:cNvSpPr txBox="1"/>
          <p:nvPr/>
        </p:nvSpPr>
        <p:spPr>
          <a:xfrm>
            <a:off x="219301" y="4866202"/>
            <a:ext cx="87711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hlinkClick r:id="rId3"/>
              </a:rPr>
              <a:t>https://www.vincent-lunot.com/post/on-the-use-of-the-kullback-leibler-divergence-in-variational-autoencoders/</a:t>
            </a:r>
            <a:endParaRPr lang="en-GB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410C5-56AD-DA2E-0CA4-E767760AD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281" y="1490111"/>
            <a:ext cx="1749943" cy="1601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80F8CA-B0D2-946C-72C3-59F6F8A5B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081" y="1491683"/>
            <a:ext cx="1736765" cy="1601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230F9-89BA-66D0-ED90-66628A4D3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237" y="1491683"/>
            <a:ext cx="1736765" cy="1601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C7C7D1-9C6E-8022-9E6F-EA2FB76CE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280" y="3139253"/>
            <a:ext cx="1736765" cy="1601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A8F01E-1724-91C9-DBBC-A8E336915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3612" y="3139253"/>
            <a:ext cx="1736765" cy="1601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D92074-3DD7-19ED-96C9-11A6505A1D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237" y="3139077"/>
            <a:ext cx="1736765" cy="16016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11DFFD-7E36-32A1-7739-E644FF292304}"/>
              </a:ext>
            </a:extLst>
          </p:cNvPr>
          <p:cNvSpPr txBox="1"/>
          <p:nvPr/>
        </p:nvSpPr>
        <p:spPr>
          <a:xfrm>
            <a:off x="281063" y="1607179"/>
            <a:ext cx="936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 = 0.0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B6C38-9744-1797-CD2A-69FC3B24B9EF}"/>
              </a:ext>
            </a:extLst>
          </p:cNvPr>
          <p:cNvSpPr txBox="1"/>
          <p:nvPr/>
        </p:nvSpPr>
        <p:spPr>
          <a:xfrm>
            <a:off x="3144491" y="1607179"/>
            <a:ext cx="93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 = 0.02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C287E-6E25-47F3-E92E-C23429AB9F62}"/>
              </a:ext>
            </a:extLst>
          </p:cNvPr>
          <p:cNvSpPr txBox="1"/>
          <p:nvPr/>
        </p:nvSpPr>
        <p:spPr>
          <a:xfrm>
            <a:off x="5994645" y="1607179"/>
            <a:ext cx="93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 = 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E1E74-C790-918E-7E3F-6BDF85514EE9}"/>
              </a:ext>
            </a:extLst>
          </p:cNvPr>
          <p:cNvSpPr txBox="1"/>
          <p:nvPr/>
        </p:nvSpPr>
        <p:spPr>
          <a:xfrm>
            <a:off x="281063" y="3227343"/>
            <a:ext cx="9367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 = 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06175-D830-03B7-D994-DBF912E061AC}"/>
              </a:ext>
            </a:extLst>
          </p:cNvPr>
          <p:cNvSpPr txBox="1"/>
          <p:nvPr/>
        </p:nvSpPr>
        <p:spPr>
          <a:xfrm>
            <a:off x="3144491" y="3227343"/>
            <a:ext cx="93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 = 1.0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5DFB3-61C6-E0CF-3717-C85A850025E0}"/>
              </a:ext>
            </a:extLst>
          </p:cNvPr>
          <p:cNvSpPr txBox="1"/>
          <p:nvPr/>
        </p:nvSpPr>
        <p:spPr>
          <a:xfrm>
            <a:off x="5994645" y="3227343"/>
            <a:ext cx="936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C = 2.0</a:t>
            </a:r>
          </a:p>
        </p:txBody>
      </p:sp>
    </p:spTree>
    <p:extLst>
      <p:ext uri="{BB962C8B-B14F-4D97-AF65-F5344CB8AC3E}">
        <p14:creationId xmlns:p14="http://schemas.microsoft.com/office/powerpoint/2010/main" val="9670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6DB13B92-F68B-F9F2-320A-424F1ADD36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7F2969-4525-E41C-695C-FF66B76CD7A4}"/>
              </a:ext>
            </a:extLst>
          </p:cNvPr>
          <p:cNvSpPr txBox="1"/>
          <p:nvPr/>
        </p:nvSpPr>
        <p:spPr>
          <a:xfrm>
            <a:off x="82366" y="1033817"/>
            <a:ext cx="900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GB" sz="2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Issue to overcome: </a:t>
            </a:r>
            <a:r>
              <a:rPr lang="en-GB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backpropagation through a sampling layer 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E478C24-4244-BBD3-7012-FDD153F0D2A6}"/>
              </a:ext>
            </a:extLst>
          </p:cNvPr>
          <p:cNvSpPr/>
          <p:nvPr/>
        </p:nvSpPr>
        <p:spPr>
          <a:xfrm>
            <a:off x="5689355" y="2697071"/>
            <a:ext cx="156743" cy="1241573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6F5E254-E0FA-150D-F92A-92ECC57325BF}"/>
              </a:ext>
            </a:extLst>
          </p:cNvPr>
          <p:cNvSpPr/>
          <p:nvPr/>
        </p:nvSpPr>
        <p:spPr>
          <a:xfrm>
            <a:off x="5937314" y="2823618"/>
            <a:ext cx="156743" cy="988479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0184F5-71A6-DC81-748C-DB3B6B2889A7}"/>
              </a:ext>
            </a:extLst>
          </p:cNvPr>
          <p:cNvSpPr/>
          <p:nvPr/>
        </p:nvSpPr>
        <p:spPr>
          <a:xfrm>
            <a:off x="6185272" y="3003343"/>
            <a:ext cx="156743" cy="629032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4E53529-B835-B266-E983-2C4727191BA8}"/>
              </a:ext>
            </a:extLst>
          </p:cNvPr>
          <p:cNvSpPr/>
          <p:nvPr/>
        </p:nvSpPr>
        <p:spPr>
          <a:xfrm>
            <a:off x="6433230" y="3104436"/>
            <a:ext cx="156743" cy="426843"/>
          </a:xfrm>
          <a:prstGeom prst="round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71DE5ED-46B9-AC0C-14B2-028261BF60A4}"/>
              </a:ext>
            </a:extLst>
          </p:cNvPr>
          <p:cNvSpPr/>
          <p:nvPr/>
        </p:nvSpPr>
        <p:spPr>
          <a:xfrm>
            <a:off x="6990127" y="3171832"/>
            <a:ext cx="156743" cy="292051"/>
          </a:xfrm>
          <a:prstGeom prst="roundRect">
            <a:avLst/>
          </a:prstGeom>
          <a:solidFill>
            <a:srgbClr val="FF2600"/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832EF61-DD7A-E9B6-FCFF-0480A4479719}"/>
              </a:ext>
            </a:extLst>
          </p:cNvPr>
          <p:cNvSpPr/>
          <p:nvPr/>
        </p:nvSpPr>
        <p:spPr>
          <a:xfrm>
            <a:off x="7290827" y="3083207"/>
            <a:ext cx="156743" cy="42684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92770F6-F69C-C9A2-8433-EF297DDDC190}"/>
              </a:ext>
            </a:extLst>
          </p:cNvPr>
          <p:cNvSpPr/>
          <p:nvPr/>
        </p:nvSpPr>
        <p:spPr>
          <a:xfrm>
            <a:off x="7538785" y="2996426"/>
            <a:ext cx="156743" cy="62903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282AD8B-1CBD-7886-FF4F-8F82D42BA7F5}"/>
              </a:ext>
            </a:extLst>
          </p:cNvPr>
          <p:cNvSpPr/>
          <p:nvPr/>
        </p:nvSpPr>
        <p:spPr>
          <a:xfrm>
            <a:off x="7786743" y="2802390"/>
            <a:ext cx="156743" cy="98847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550E1E7-C4CD-C55C-42F0-831806A8AE8E}"/>
              </a:ext>
            </a:extLst>
          </p:cNvPr>
          <p:cNvSpPr/>
          <p:nvPr/>
        </p:nvSpPr>
        <p:spPr>
          <a:xfrm>
            <a:off x="8034701" y="2697071"/>
            <a:ext cx="156743" cy="124157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EC0CD18-0091-694C-C5C4-6ACC415E1569}"/>
                  </a:ext>
                </a:extLst>
              </p:cNvPr>
              <p:cNvSpPr txBox="1"/>
              <p:nvPr/>
            </p:nvSpPr>
            <p:spPr>
              <a:xfrm>
                <a:off x="6924948" y="3136428"/>
                <a:ext cx="33060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EC0CD18-0091-694C-C5C4-6ACC415E1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48" y="3136428"/>
                <a:ext cx="330603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928FA1C-5085-C583-C652-FC52FFD53A3C}"/>
              </a:ext>
            </a:extLst>
          </p:cNvPr>
          <p:cNvSpPr/>
          <p:nvPr/>
        </p:nvSpPr>
        <p:spPr>
          <a:xfrm>
            <a:off x="6727330" y="3031369"/>
            <a:ext cx="156743" cy="29205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917AF38-EF00-AAD2-5B0D-2E3D26818179}"/>
                  </a:ext>
                </a:extLst>
              </p:cNvPr>
              <p:cNvSpPr txBox="1"/>
              <p:nvPr/>
            </p:nvSpPr>
            <p:spPr>
              <a:xfrm>
                <a:off x="6662150" y="2980895"/>
                <a:ext cx="3453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917AF38-EF00-AAD2-5B0D-2E3D26818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150" y="2980895"/>
                <a:ext cx="345351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215E419-B944-34D9-84F1-18C2B4E11FDF}"/>
              </a:ext>
            </a:extLst>
          </p:cNvPr>
          <p:cNvSpPr/>
          <p:nvPr/>
        </p:nvSpPr>
        <p:spPr>
          <a:xfrm>
            <a:off x="6727330" y="3372352"/>
            <a:ext cx="156743" cy="29205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750712-AE4E-B7FA-E4FA-A35A5A60ECBB}"/>
                  </a:ext>
                </a:extLst>
              </p:cNvPr>
              <p:cNvSpPr txBox="1"/>
              <p:nvPr/>
            </p:nvSpPr>
            <p:spPr>
              <a:xfrm>
                <a:off x="6647080" y="3336949"/>
                <a:ext cx="35125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750712-AE4E-B7FA-E4FA-A35A5A60E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080" y="3336949"/>
                <a:ext cx="351250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914337-3925-4766-F5D7-88F54B5AF0C6}"/>
                  </a:ext>
                </a:extLst>
              </p:cNvPr>
              <p:cNvSpPr txBox="1"/>
              <p:nvPr/>
            </p:nvSpPr>
            <p:spPr>
              <a:xfrm>
                <a:off x="6374341" y="3751238"/>
                <a:ext cx="112062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5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150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914337-3925-4766-F5D7-88F54B5AF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341" y="3751238"/>
                <a:ext cx="1120628" cy="323165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Arrow 61">
            <a:extLst>
              <a:ext uri="{FF2B5EF4-FFF2-40B4-BE49-F238E27FC236}">
                <a16:creationId xmlns:a16="http://schemas.microsoft.com/office/drawing/2014/main" id="{5DFCF96A-D4B1-8FC9-B034-9D2B510C6F57}"/>
              </a:ext>
            </a:extLst>
          </p:cNvPr>
          <p:cNvSpPr/>
          <p:nvPr/>
        </p:nvSpPr>
        <p:spPr>
          <a:xfrm>
            <a:off x="5720192" y="2380494"/>
            <a:ext cx="2409511" cy="19125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FF6BBE-D1E3-F8C1-DBB6-65E16E69F128}"/>
              </a:ext>
            </a:extLst>
          </p:cNvPr>
          <p:cNvSpPr txBox="1"/>
          <p:nvPr/>
        </p:nvSpPr>
        <p:spPr>
          <a:xfrm>
            <a:off x="5772607" y="2199159"/>
            <a:ext cx="12682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Forward Pass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5BEB3E27-CD29-1F90-6E1D-4E217D83288D}"/>
              </a:ext>
            </a:extLst>
          </p:cNvPr>
          <p:cNvSpPr/>
          <p:nvPr/>
        </p:nvSpPr>
        <p:spPr>
          <a:xfrm flipH="1">
            <a:off x="6740395" y="4065482"/>
            <a:ext cx="1403817" cy="19125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997E1D6-8029-0A65-99F6-6A26B727A184}"/>
              </a:ext>
            </a:extLst>
          </p:cNvPr>
          <p:cNvSpPr txBox="1"/>
          <p:nvPr/>
        </p:nvSpPr>
        <p:spPr>
          <a:xfrm>
            <a:off x="6909881" y="4178327"/>
            <a:ext cx="13853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Backward Pass</a:t>
            </a:r>
          </a:p>
        </p:txBody>
      </p:sp>
      <p:sp>
        <p:nvSpPr>
          <p:cNvPr id="66" name="Cross 65">
            <a:extLst>
              <a:ext uri="{FF2B5EF4-FFF2-40B4-BE49-F238E27FC236}">
                <a16:creationId xmlns:a16="http://schemas.microsoft.com/office/drawing/2014/main" id="{7B13535F-1895-5DA7-B9E1-AD6068A545C2}"/>
              </a:ext>
            </a:extLst>
          </p:cNvPr>
          <p:cNvSpPr/>
          <p:nvPr/>
        </p:nvSpPr>
        <p:spPr>
          <a:xfrm rot="2750781">
            <a:off x="6447118" y="3975608"/>
            <a:ext cx="726061" cy="715851"/>
          </a:xfrm>
          <a:prstGeom prst="plus">
            <a:avLst>
              <a:gd name="adj" fmla="val 44283"/>
            </a:avLst>
          </a:prstGeom>
          <a:solidFill>
            <a:srgbClr val="FF2600"/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449523-AA86-969F-C7E7-FBBE2CB09C24}"/>
              </a:ext>
            </a:extLst>
          </p:cNvPr>
          <p:cNvSpPr txBox="1"/>
          <p:nvPr/>
        </p:nvSpPr>
        <p:spPr>
          <a:xfrm>
            <a:off x="479793" y="1885247"/>
            <a:ext cx="4785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100" dirty="0">
                <a:solidFill>
                  <a:srgbClr val="00C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Solution: </a:t>
            </a:r>
            <a:r>
              <a:rPr lang="en-GB" sz="2100" b="1" dirty="0">
                <a:solidFill>
                  <a:srgbClr val="00C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Reparameterisation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F4DBCF-CC73-2764-50DC-15F3201944BC}"/>
                  </a:ext>
                </a:extLst>
              </p:cNvPr>
              <p:cNvSpPr txBox="1"/>
              <p:nvPr/>
            </p:nvSpPr>
            <p:spPr>
              <a:xfrm>
                <a:off x="788454" y="2469231"/>
                <a:ext cx="180504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GB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⨀</m:t>
                      </m:r>
                      <m:r>
                        <a:rPr lang="en-GB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F4DBCF-CC73-2764-50DC-15F32019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54" y="2469231"/>
                <a:ext cx="1805046" cy="415498"/>
              </a:xfrm>
              <a:prstGeom prst="rect">
                <a:avLst/>
              </a:prstGeom>
              <a:blipFill>
                <a:blip r:embed="rId7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6E4545-7CA7-EA80-E74A-9C0CE7355316}"/>
                  </a:ext>
                </a:extLst>
              </p:cNvPr>
              <p:cNvSpPr txBox="1"/>
              <p:nvPr/>
            </p:nvSpPr>
            <p:spPr>
              <a:xfrm>
                <a:off x="2970492" y="2496510"/>
                <a:ext cx="162333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where</a:t>
                </a:r>
                <a14:m>
                  <m:oMath xmlns:m="http://schemas.openxmlformats.org/officeDocument/2006/math">
                    <m:r>
                      <a:rPr lang="en-GB" sz="15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GB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GB" sz="1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en-GB" sz="15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26E4545-7CA7-EA80-E74A-9C0CE7355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492" y="2496510"/>
                <a:ext cx="1623330" cy="323165"/>
              </a:xfrm>
              <a:prstGeom prst="rect">
                <a:avLst/>
              </a:prstGeom>
              <a:blipFill>
                <a:blip r:embed="rId8"/>
                <a:stretch>
                  <a:fillRect l="-1550"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946AFF5-A58F-4CF2-0DA6-BB6184D4474B}"/>
                  </a:ext>
                </a:extLst>
              </p:cNvPr>
              <p:cNvSpPr txBox="1"/>
              <p:nvPr/>
            </p:nvSpPr>
            <p:spPr>
              <a:xfrm>
                <a:off x="310658" y="3612207"/>
                <a:ext cx="4201641" cy="1200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will be a sum of a fixed vector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1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and a fixed vector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1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scaled by random constants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sz="1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sampled from the prior distribution (standard Gaussian). </a:t>
                </a: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946AFF5-A58F-4CF2-0DA6-BB6184D4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8" y="3612207"/>
                <a:ext cx="4201641" cy="1200329"/>
              </a:xfrm>
              <a:prstGeom prst="rect">
                <a:avLst/>
              </a:prstGeom>
              <a:blipFill>
                <a:blip r:embed="rId9"/>
                <a:stretch>
                  <a:fillRect t="-1031" r="-1796" b="-7216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D3C22C5-D0F7-0D25-484F-B3DC3C04B53D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1690977" y="2884729"/>
            <a:ext cx="720502" cy="72747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00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/>
      <p:bldP spid="59" grpId="0" animBg="1"/>
      <p:bldP spid="60" grpId="0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/>
      <p:bldP spid="69" grpId="0"/>
      <p:bldP spid="7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6DB13B92-F68B-F9F2-320A-424F1ADD36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7F2969-4525-E41C-695C-FF66B76CD7A4}"/>
              </a:ext>
            </a:extLst>
          </p:cNvPr>
          <p:cNvSpPr txBox="1"/>
          <p:nvPr/>
        </p:nvSpPr>
        <p:spPr>
          <a:xfrm>
            <a:off x="82366" y="1033817"/>
            <a:ext cx="900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617" indent="-27261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Reparameterisation Trick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08D0F-D64B-55A2-3AF7-E9815DADB5A8}"/>
              </a:ext>
            </a:extLst>
          </p:cNvPr>
          <p:cNvSpPr/>
          <p:nvPr/>
        </p:nvSpPr>
        <p:spPr>
          <a:xfrm rot="2722460">
            <a:off x="3478729" y="3817432"/>
            <a:ext cx="458940" cy="4596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3E55E5-0D54-FBE7-330C-D42036ABFCC9}"/>
              </a:ext>
            </a:extLst>
          </p:cNvPr>
          <p:cNvSpPr/>
          <p:nvPr/>
        </p:nvSpPr>
        <p:spPr>
          <a:xfrm rot="2722460">
            <a:off x="2679434" y="3817432"/>
            <a:ext cx="458940" cy="4596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B7729-A9C2-540E-06BE-0B273FA64B79}"/>
              </a:ext>
            </a:extLst>
          </p:cNvPr>
          <p:cNvSpPr/>
          <p:nvPr/>
        </p:nvSpPr>
        <p:spPr>
          <a:xfrm rot="2722460">
            <a:off x="3079448" y="1927884"/>
            <a:ext cx="458940" cy="4596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50D546-081E-912E-DE3D-BD3280FC2ABB}"/>
              </a:ext>
            </a:extLst>
          </p:cNvPr>
          <p:cNvSpPr/>
          <p:nvPr/>
        </p:nvSpPr>
        <p:spPr>
          <a:xfrm rot="2722460">
            <a:off x="6948631" y="3817432"/>
            <a:ext cx="458940" cy="4596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EFD0F1-50FA-CD00-A29C-21104F8BF3EB}"/>
              </a:ext>
            </a:extLst>
          </p:cNvPr>
          <p:cNvSpPr/>
          <p:nvPr/>
        </p:nvSpPr>
        <p:spPr>
          <a:xfrm rot="2722460">
            <a:off x="6198307" y="3817432"/>
            <a:ext cx="458940" cy="4596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A3935-38ED-471A-5F1C-79509D8CEB4C}"/>
              </a:ext>
            </a:extLst>
          </p:cNvPr>
          <p:cNvSpPr/>
          <p:nvPr/>
        </p:nvSpPr>
        <p:spPr>
          <a:xfrm rot="2722460">
            <a:off x="6948631" y="1927567"/>
            <a:ext cx="458940" cy="4596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C41044-8254-E1DE-8C70-6D8821925EAD}"/>
              </a:ext>
            </a:extLst>
          </p:cNvPr>
          <p:cNvSpPr/>
          <p:nvPr/>
        </p:nvSpPr>
        <p:spPr>
          <a:xfrm rot="2722460">
            <a:off x="6948631" y="2864662"/>
            <a:ext cx="458940" cy="4596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18276-9909-A203-5949-80C85481829A}"/>
              </a:ext>
            </a:extLst>
          </p:cNvPr>
          <p:cNvSpPr txBox="1"/>
          <p:nvPr/>
        </p:nvSpPr>
        <p:spPr>
          <a:xfrm>
            <a:off x="2620277" y="4661141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Original 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D25BF-21FB-3A1B-7A25-52933C26163B}"/>
              </a:ext>
            </a:extLst>
          </p:cNvPr>
          <p:cNvSpPr txBox="1"/>
          <p:nvPr/>
        </p:nvSpPr>
        <p:spPr>
          <a:xfrm>
            <a:off x="6055229" y="461943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Reparameterised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3CA2B1-304F-876E-8497-29F692E63848}"/>
              </a:ext>
            </a:extLst>
          </p:cNvPr>
          <p:cNvCxnSpPr>
            <a:cxnSpLocks/>
          </p:cNvCxnSpPr>
          <p:nvPr/>
        </p:nvCxnSpPr>
        <p:spPr>
          <a:xfrm flipV="1">
            <a:off x="3308918" y="2475586"/>
            <a:ext cx="0" cy="45894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82B138-06D4-C4B4-A307-050E101EA858}"/>
              </a:ext>
            </a:extLst>
          </p:cNvPr>
          <p:cNvCxnSpPr>
            <a:cxnSpLocks/>
          </p:cNvCxnSpPr>
          <p:nvPr/>
        </p:nvCxnSpPr>
        <p:spPr>
          <a:xfrm flipV="1">
            <a:off x="7180801" y="2482128"/>
            <a:ext cx="0" cy="45894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8D2CE4-4FDF-F4DC-BD14-AD333FAFC190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2911914" y="3302478"/>
            <a:ext cx="215655" cy="426072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2BE82B-AA53-E754-42F5-C440DDFC089B}"/>
              </a:ext>
            </a:extLst>
          </p:cNvPr>
          <p:cNvCxnSpPr>
            <a:cxnSpLocks/>
            <a:endCxn id="22" idx="5"/>
          </p:cNvCxnSpPr>
          <p:nvPr/>
        </p:nvCxnSpPr>
        <p:spPr>
          <a:xfrm flipH="1" flipV="1">
            <a:off x="3490268" y="3302478"/>
            <a:ext cx="217931" cy="426072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3F33DE-BD2A-273B-D040-AA9AAFB16C21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420313" y="3255906"/>
            <a:ext cx="594230" cy="483308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B8F803-3B43-0D74-AEB5-3EDEE13E3B9D}"/>
              </a:ext>
            </a:extLst>
          </p:cNvPr>
          <p:cNvCxnSpPr>
            <a:cxnSpLocks/>
          </p:cNvCxnSpPr>
          <p:nvPr/>
        </p:nvCxnSpPr>
        <p:spPr>
          <a:xfrm flipV="1">
            <a:off x="7178101" y="3419223"/>
            <a:ext cx="0" cy="45894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ED2D66-5DC1-C0E9-1684-66203E55703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7339297" y="3257788"/>
            <a:ext cx="533386" cy="532986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BD0FD0A-B145-2C95-E4AF-34E009A03E71}"/>
              </a:ext>
            </a:extLst>
          </p:cNvPr>
          <p:cNvSpPr/>
          <p:nvPr/>
        </p:nvSpPr>
        <p:spPr>
          <a:xfrm>
            <a:off x="3052452" y="2864662"/>
            <a:ext cx="512933" cy="512933"/>
          </a:xfrm>
          <a:prstGeom prst="ellipse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698CF9-25DE-14AC-7866-8133C2A997BA}"/>
              </a:ext>
            </a:extLst>
          </p:cNvPr>
          <p:cNvSpPr/>
          <p:nvPr/>
        </p:nvSpPr>
        <p:spPr>
          <a:xfrm>
            <a:off x="7616216" y="3790774"/>
            <a:ext cx="512933" cy="512933"/>
          </a:xfrm>
          <a:prstGeom prst="ellipse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F261D7-BF5B-D80B-EA59-08BF21570AFE}"/>
                  </a:ext>
                </a:extLst>
              </p:cNvPr>
              <p:cNvSpPr txBox="1"/>
              <p:nvPr/>
            </p:nvSpPr>
            <p:spPr>
              <a:xfrm>
                <a:off x="2693359" y="3712013"/>
                <a:ext cx="50597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3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F261D7-BF5B-D80B-EA59-08BF21570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359" y="3712013"/>
                <a:ext cx="505972" cy="553998"/>
              </a:xfrm>
              <a:prstGeom prst="rect">
                <a:avLst/>
              </a:prstGeom>
              <a:blipFill>
                <a:blip r:embed="rId3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312D78-4428-04E0-3431-2C1BA8F397A4}"/>
                  </a:ext>
                </a:extLst>
              </p:cNvPr>
              <p:cNvSpPr txBox="1"/>
              <p:nvPr/>
            </p:nvSpPr>
            <p:spPr>
              <a:xfrm>
                <a:off x="3490268" y="3738368"/>
                <a:ext cx="51783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3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312D78-4428-04E0-3431-2C1BA8F39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268" y="3738368"/>
                <a:ext cx="517834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C46CC7-550D-164E-E4A8-F4F67314BED3}"/>
                  </a:ext>
                </a:extLst>
              </p:cNvPr>
              <p:cNvSpPr txBox="1"/>
              <p:nvPr/>
            </p:nvSpPr>
            <p:spPr>
              <a:xfrm>
                <a:off x="7682170" y="3750081"/>
                <a:ext cx="4709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sz="3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C46CC7-550D-164E-E4A8-F4F67314B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170" y="3750081"/>
                <a:ext cx="4709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667A14-6476-F482-BCA2-2AEF31801CD6}"/>
                  </a:ext>
                </a:extLst>
              </p:cNvPr>
              <p:cNvSpPr txBox="1"/>
              <p:nvPr/>
            </p:nvSpPr>
            <p:spPr>
              <a:xfrm>
                <a:off x="6960392" y="3745260"/>
                <a:ext cx="51783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sz="3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667A14-6476-F482-BCA2-2AEF3180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92" y="3745260"/>
                <a:ext cx="51783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6DC2B0-DBAD-11D0-219D-4BF1637F0FAF}"/>
                  </a:ext>
                </a:extLst>
              </p:cNvPr>
              <p:cNvSpPr txBox="1"/>
              <p:nvPr/>
            </p:nvSpPr>
            <p:spPr>
              <a:xfrm>
                <a:off x="6199121" y="3696145"/>
                <a:ext cx="50597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sz="3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6DC2B0-DBAD-11D0-219D-4BF1637F0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121" y="3696145"/>
                <a:ext cx="505972" cy="553998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D4CF7B-8C30-B769-A071-1B01BB482CA4}"/>
                  </a:ext>
                </a:extLst>
              </p:cNvPr>
              <p:cNvSpPr txBox="1"/>
              <p:nvPr/>
            </p:nvSpPr>
            <p:spPr>
              <a:xfrm>
                <a:off x="6974394" y="2789745"/>
                <a:ext cx="47660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3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D4CF7B-8C30-B769-A071-1B01BB482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394" y="2789745"/>
                <a:ext cx="47660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2EE350-1E55-0F71-A581-1970D40CAE37}"/>
                  </a:ext>
                </a:extLst>
              </p:cNvPr>
              <p:cNvSpPr txBox="1"/>
              <p:nvPr/>
            </p:nvSpPr>
            <p:spPr>
              <a:xfrm>
                <a:off x="3099946" y="2821333"/>
                <a:ext cx="47660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3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2EE350-1E55-0F71-A581-1970D40CA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46" y="2821333"/>
                <a:ext cx="47660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788A71-CF98-2732-949F-4D91FBA2F83A}"/>
                  </a:ext>
                </a:extLst>
              </p:cNvPr>
              <p:cNvSpPr txBox="1"/>
              <p:nvPr/>
            </p:nvSpPr>
            <p:spPr>
              <a:xfrm>
                <a:off x="3091583" y="1865101"/>
                <a:ext cx="50693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3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788A71-CF98-2732-949F-4D91FBA2F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83" y="1865101"/>
                <a:ext cx="506934" cy="553998"/>
              </a:xfrm>
              <a:prstGeom prst="rect">
                <a:avLst/>
              </a:prstGeom>
              <a:blipFill>
                <a:blip r:embed="rId10"/>
                <a:stretch>
                  <a:fillRect l="-7317" r="-48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7DDF88-8BF0-B334-B568-E0FDE190548D}"/>
                  </a:ext>
                </a:extLst>
              </p:cNvPr>
              <p:cNvSpPr txBox="1"/>
              <p:nvPr/>
            </p:nvSpPr>
            <p:spPr>
              <a:xfrm>
                <a:off x="6960393" y="1844570"/>
                <a:ext cx="50693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3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7DDF88-8BF0-B334-B568-E0FDE1905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93" y="1844570"/>
                <a:ext cx="506934" cy="553998"/>
              </a:xfrm>
              <a:prstGeom prst="rect">
                <a:avLst/>
              </a:prstGeom>
              <a:blipFill>
                <a:blip r:embed="rId11"/>
                <a:stretch>
                  <a:fillRect l="-7500" r="-5000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3A7399-6714-2A9E-B949-7A976C096118}"/>
              </a:ext>
            </a:extLst>
          </p:cNvPr>
          <p:cNvCxnSpPr/>
          <p:nvPr/>
        </p:nvCxnSpPr>
        <p:spPr>
          <a:xfrm flipV="1">
            <a:off x="2216018" y="1992676"/>
            <a:ext cx="0" cy="2380017"/>
          </a:xfrm>
          <a:prstGeom prst="straightConnector1">
            <a:avLst/>
          </a:prstGeom>
          <a:ln w="4762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1B6D043-0572-8375-74BF-9757FD6A46CF}"/>
              </a:ext>
            </a:extLst>
          </p:cNvPr>
          <p:cNvSpPr txBox="1"/>
          <p:nvPr/>
        </p:nvSpPr>
        <p:spPr>
          <a:xfrm rot="16200000">
            <a:off x="1348589" y="3028579"/>
            <a:ext cx="13869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Forward Pass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97B95F-061C-6A8D-CFE0-3C6477ECA45A}"/>
              </a:ext>
            </a:extLst>
          </p:cNvPr>
          <p:cNvCxnSpPr/>
          <p:nvPr/>
        </p:nvCxnSpPr>
        <p:spPr>
          <a:xfrm flipV="1">
            <a:off x="8517979" y="1992676"/>
            <a:ext cx="0" cy="2380017"/>
          </a:xfrm>
          <a:prstGeom prst="straightConnector1">
            <a:avLst/>
          </a:prstGeom>
          <a:ln w="4762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4EB379-3C08-BCF9-0FC1-36E80E24B782}"/>
              </a:ext>
            </a:extLst>
          </p:cNvPr>
          <p:cNvSpPr txBox="1"/>
          <p:nvPr/>
        </p:nvSpPr>
        <p:spPr>
          <a:xfrm rot="16200000">
            <a:off x="7993404" y="3028579"/>
            <a:ext cx="13869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Forward Pass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D5EF61-9C3D-B15B-D3AB-D88380851AEA}"/>
              </a:ext>
            </a:extLst>
          </p:cNvPr>
          <p:cNvCxnSpPr>
            <a:cxnSpLocks/>
          </p:cNvCxnSpPr>
          <p:nvPr/>
        </p:nvCxnSpPr>
        <p:spPr>
          <a:xfrm>
            <a:off x="4302001" y="1992675"/>
            <a:ext cx="0" cy="1214842"/>
          </a:xfrm>
          <a:prstGeom prst="straightConnector1">
            <a:avLst/>
          </a:prstGeom>
          <a:ln w="476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43AF1D-014C-B934-F3E8-4B3D33DD7995}"/>
              </a:ext>
            </a:extLst>
          </p:cNvPr>
          <p:cNvSpPr txBox="1"/>
          <p:nvPr/>
        </p:nvSpPr>
        <p:spPr>
          <a:xfrm rot="16200000">
            <a:off x="3704455" y="2033450"/>
            <a:ext cx="1518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Backward Pass</a:t>
            </a:r>
          </a:p>
        </p:txBody>
      </p:sp>
      <p:sp>
        <p:nvSpPr>
          <p:cNvPr id="39" name="Cross 38">
            <a:extLst>
              <a:ext uri="{FF2B5EF4-FFF2-40B4-BE49-F238E27FC236}">
                <a16:creationId xmlns:a16="http://schemas.microsoft.com/office/drawing/2014/main" id="{89D7FD34-A942-674C-2200-E3202817BD5D}"/>
              </a:ext>
            </a:extLst>
          </p:cNvPr>
          <p:cNvSpPr/>
          <p:nvPr/>
        </p:nvSpPr>
        <p:spPr>
          <a:xfrm rot="2750781">
            <a:off x="3940925" y="2932892"/>
            <a:ext cx="726061" cy="715851"/>
          </a:xfrm>
          <a:prstGeom prst="plus">
            <a:avLst>
              <a:gd name="adj" fmla="val 44283"/>
            </a:avLst>
          </a:prstGeom>
          <a:solidFill>
            <a:srgbClr val="FF2600"/>
          </a:solidFill>
          <a:ln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3DCC88-AFBE-8742-A069-AD42AE71CACB}"/>
              </a:ext>
            </a:extLst>
          </p:cNvPr>
          <p:cNvCxnSpPr>
            <a:cxnSpLocks/>
          </p:cNvCxnSpPr>
          <p:nvPr/>
        </p:nvCxnSpPr>
        <p:spPr>
          <a:xfrm>
            <a:off x="6513458" y="2001038"/>
            <a:ext cx="0" cy="1106856"/>
          </a:xfrm>
          <a:prstGeom prst="straightConnector1">
            <a:avLst/>
          </a:prstGeom>
          <a:ln w="47625">
            <a:solidFill>
              <a:srgbClr val="00CC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C5C4177-A5A1-3D35-7901-A9F241445200}"/>
              </a:ext>
            </a:extLst>
          </p:cNvPr>
          <p:cNvSpPr txBox="1"/>
          <p:nvPr/>
        </p:nvSpPr>
        <p:spPr>
          <a:xfrm rot="16200000">
            <a:off x="5538493" y="2376318"/>
            <a:ext cx="1518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rgbClr val="00C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Backward Pass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490870-D5F8-31E0-2781-C236E70F8629}"/>
              </a:ext>
            </a:extLst>
          </p:cNvPr>
          <p:cNvCxnSpPr>
            <a:cxnSpLocks/>
          </p:cNvCxnSpPr>
          <p:nvPr/>
        </p:nvCxnSpPr>
        <p:spPr>
          <a:xfrm flipH="1">
            <a:off x="5861530" y="3099531"/>
            <a:ext cx="651928" cy="596613"/>
          </a:xfrm>
          <a:prstGeom prst="straightConnector1">
            <a:avLst/>
          </a:prstGeom>
          <a:ln w="47625">
            <a:solidFill>
              <a:srgbClr val="00CC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7BDDC2E-633F-6F31-630C-DCA3A1F45B87}"/>
              </a:ext>
            </a:extLst>
          </p:cNvPr>
          <p:cNvSpPr txBox="1"/>
          <p:nvPr/>
        </p:nvSpPr>
        <p:spPr>
          <a:xfrm>
            <a:off x="5253738" y="3588346"/>
            <a:ext cx="660758" cy="853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949" b="1" dirty="0">
                <a:solidFill>
                  <a:srgbClr val="00C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✓</a:t>
            </a:r>
            <a:endParaRPr lang="en-GB" sz="1050" b="1" dirty="0">
              <a:solidFill>
                <a:srgbClr val="00CC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87B909-C4F6-F1E7-54DB-271D0B805282}"/>
              </a:ext>
            </a:extLst>
          </p:cNvPr>
          <p:cNvSpPr/>
          <p:nvPr/>
        </p:nvSpPr>
        <p:spPr>
          <a:xfrm rot="2722460">
            <a:off x="531986" y="2385808"/>
            <a:ext cx="458940" cy="4596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CB441C-91A9-CE54-9DEB-88627FA5FAA3}"/>
              </a:ext>
            </a:extLst>
          </p:cNvPr>
          <p:cNvSpPr/>
          <p:nvPr/>
        </p:nvSpPr>
        <p:spPr>
          <a:xfrm>
            <a:off x="510318" y="3462747"/>
            <a:ext cx="512933" cy="512933"/>
          </a:xfrm>
          <a:prstGeom prst="ellipse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B100342-1198-E520-7E65-D0F56DD767D3}"/>
              </a:ext>
            </a:extLst>
          </p:cNvPr>
          <p:cNvSpPr txBox="1"/>
          <p:nvPr/>
        </p:nvSpPr>
        <p:spPr>
          <a:xfrm>
            <a:off x="236833" y="3013092"/>
            <a:ext cx="1021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Deterministic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D17A27-1C2E-3D54-4713-52B76B6155ED}"/>
              </a:ext>
            </a:extLst>
          </p:cNvPr>
          <p:cNvSpPr txBox="1"/>
          <p:nvPr/>
        </p:nvSpPr>
        <p:spPr>
          <a:xfrm>
            <a:off x="342325" y="4020320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7103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36" grpId="0"/>
      <p:bldP spid="38" grpId="0"/>
      <p:bldP spid="39" grpId="0" animBg="1"/>
      <p:bldP spid="41" grpId="0"/>
      <p:bldP spid="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Google Shape;278;p11">
                <a:extLst>
                  <a:ext uri="{FF2B5EF4-FFF2-40B4-BE49-F238E27FC236}">
                    <a16:creationId xmlns:a16="http://schemas.microsoft.com/office/drawing/2014/main" id="{6F8601D8-6D6A-EFFF-00CD-883FB1F079E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375" y="1398927"/>
                <a:ext cx="6199010" cy="3373861"/>
              </a:xfrm>
              <a:prstGeom prst="rect">
                <a:avLst/>
              </a:prstGeom>
              <a:solidFill>
                <a:srgbClr val="EEEFF0"/>
              </a:solidFill>
            </p:spPr>
            <p:txBody>
              <a:bodyPr spcFirstLastPara="1" wrap="square" lIns="89988" tIns="89988" rIns="91413" bIns="91413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GB" sz="1800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VAEs have three components: </a:t>
                </a:r>
              </a:p>
              <a:p>
                <a:pPr marL="799978" lvl="1" indent="-342854">
                  <a:buSzPct val="94000"/>
                  <a:buFont typeface="+mj-lt"/>
                  <a:buAutoNum type="arabicPeriod"/>
                </a:pPr>
                <a:r>
                  <a:rPr lang="en-GB" sz="1800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decoder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GB" sz="1800" dirty="0">
                  <a:solidFill>
                    <a:srgbClr val="515C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799978" lvl="1" indent="-342854">
                  <a:buSzPct val="94000"/>
                  <a:buFont typeface="+mj-lt"/>
                  <a:buAutoNum type="arabicPeriod"/>
                </a:pPr>
                <a:r>
                  <a:rPr lang="en-GB" sz="1800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approximate posterior (encoder)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1800" dirty="0">
                  <a:solidFill>
                    <a:srgbClr val="515C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799978" lvl="1" indent="-342854">
                  <a:buSzPct val="94000"/>
                  <a:buFont typeface="+mj-lt"/>
                  <a:buAutoNum type="arabicPeriod"/>
                </a:pPr>
                <a:r>
                  <a:rPr lang="en-GB" sz="1800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prior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800" i="1">
                            <a:solidFill>
                              <a:srgbClr val="515C5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sz="1800" i="1">
                        <a:solidFill>
                          <a:srgbClr val="515C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800" i="1">
                        <a:solidFill>
                          <a:srgbClr val="515C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800" i="1">
                        <a:solidFill>
                          <a:srgbClr val="515C5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solidFill>
                    <a:srgbClr val="515C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spcBef>
                    <a:spcPts val="900"/>
                  </a:spcBef>
                  <a:buNone/>
                </a:pPr>
                <a:r>
                  <a:rPr lang="en-GB" sz="1800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They are trained with the </a:t>
                </a:r>
                <a:r>
                  <a:rPr lang="en-GB" sz="1800" dirty="0" err="1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reparameterisation</a:t>
                </a:r>
                <a:r>
                  <a:rPr lang="en-GB" sz="1800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trick to maximise the evidence lower bound (ELBO): </a:t>
                </a:r>
              </a:p>
              <a:p>
                <a:pPr marL="0" indent="0">
                  <a:buNone/>
                </a:pPr>
                <a:endParaRPr lang="en-GB" sz="1800" dirty="0">
                  <a:solidFill>
                    <a:srgbClr val="515C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1800" dirty="0">
                              <a:solidFill>
                                <a:srgbClr val="515C5F"/>
                              </a:solidFill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 </m:t>
                          </m:r>
                          <m:r>
                            <a:rPr lang="en-GB" sz="1800" i="1" dirty="0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</m:e>
                      </m:func>
                      <m:sSub>
                        <m:sSubPr>
                          <m:ctrlP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1800" i="1">
                                  <a:solidFill>
                                    <a:srgbClr val="515C5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GB" sz="1800" i="1">
                          <a:solidFill>
                            <a:srgbClr val="515C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en-GB" sz="1800">
                          <a:solidFill>
                            <a:srgbClr val="515C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1800" i="1">
                          <a:solidFill>
                            <a:srgbClr val="515C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GB" sz="1800" i="1">
                          <a:solidFill>
                            <a:srgbClr val="515C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solidFill>
                                <a:srgbClr val="515C5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1800" i="1">
                          <a:solidFill>
                            <a:srgbClr val="515C5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>
                  <a:solidFill>
                    <a:srgbClr val="515C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GB" sz="1800" dirty="0">
                  <a:solidFill>
                    <a:srgbClr val="515C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There are more advanced and state-of-the-art method, such stacking VAEs hierarchically [Child et al., 2021].</a:t>
                </a:r>
              </a:p>
              <a:p>
                <a:pPr marL="0" indent="0">
                  <a:buNone/>
                </a:pPr>
                <a:endParaRPr lang="en-GB" sz="1800" dirty="0">
                  <a:solidFill>
                    <a:srgbClr val="515C5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211" name="Google Shape;278;p11">
                <a:extLst>
                  <a:ext uri="{FF2B5EF4-FFF2-40B4-BE49-F238E27FC236}">
                    <a16:creationId xmlns:a16="http://schemas.microsoft.com/office/drawing/2014/main" id="{6F8601D8-6D6A-EFFF-00CD-883FB1F079E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375" y="1398927"/>
                <a:ext cx="6199010" cy="3373861"/>
              </a:xfrm>
              <a:prstGeom prst="rect">
                <a:avLst/>
              </a:prstGeom>
              <a:blipFill>
                <a:blip r:embed="rId3"/>
                <a:stretch>
                  <a:fillRect l="-818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Google Shape;279;p11">
            <a:extLst>
              <a:ext uri="{FF2B5EF4-FFF2-40B4-BE49-F238E27FC236}">
                <a16:creationId xmlns:a16="http://schemas.microsoft.com/office/drawing/2014/main" id="{F92AFE6F-CBDC-7F9B-2D0D-124F329F4B81}"/>
              </a:ext>
            </a:extLst>
          </p:cNvPr>
          <p:cNvSpPr txBox="1">
            <a:spLocks/>
          </p:cNvSpPr>
          <p:nvPr/>
        </p:nvSpPr>
        <p:spPr>
          <a:xfrm>
            <a:off x="129922" y="984032"/>
            <a:ext cx="6189897" cy="472438"/>
          </a:xfrm>
          <a:prstGeom prst="rect">
            <a:avLst/>
          </a:prstGeom>
          <a:solidFill>
            <a:srgbClr val="5F7E9E"/>
          </a:solidFill>
          <a:ln>
            <a:noFill/>
          </a:ln>
        </p:spPr>
        <p:txBody>
          <a:bodyPr spcFirstLastPara="1" wrap="square" lIns="89988" tIns="89988" rIns="91413" bIns="9141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GB" sz="1950" b="1" dirty="0">
                <a:solidFill>
                  <a:srgbClr val="FAFAFA"/>
                </a:solidFill>
              </a:rPr>
              <a:t>Definition:</a:t>
            </a:r>
            <a:r>
              <a:rPr lang="en-GB" sz="1950" dirty="0">
                <a:solidFill>
                  <a:srgbClr val="FAFAFA"/>
                </a:solidFill>
              </a:rPr>
              <a:t> Evidence Lower Bound (ELBO)</a:t>
            </a:r>
          </a:p>
        </p:txBody>
      </p:sp>
      <p:sp>
        <p:nvSpPr>
          <p:cNvPr id="11" name="Google Shape;44;p7">
            <a:extLst>
              <a:ext uri="{FF2B5EF4-FFF2-40B4-BE49-F238E27FC236}">
                <a16:creationId xmlns:a16="http://schemas.microsoft.com/office/drawing/2014/main" id="{4069C67F-394F-B13B-0E17-8AC7B1DA9A24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Variational Autoencoders (VAE)</a:t>
            </a:r>
            <a:endParaRPr lang="en-GB" sz="3200" dirty="0"/>
          </a:p>
        </p:txBody>
      </p:sp>
      <p:sp>
        <p:nvSpPr>
          <p:cNvPr id="12" name="Google Shape;52;p8">
            <a:extLst>
              <a:ext uri="{FF2B5EF4-FFF2-40B4-BE49-F238E27FC236}">
                <a16:creationId xmlns:a16="http://schemas.microsoft.com/office/drawing/2014/main" id="{E2665872-C2ED-9099-BADA-4B927599F71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/>
          </a:p>
          <a:p>
            <a:pPr marL="0" indent="0"/>
            <a:r>
              <a:rPr lang="en-GB" b="0" dirty="0"/>
              <a:t>[</a:t>
            </a:r>
            <a:r>
              <a:rPr lang="en-GB" b="0" dirty="0" err="1"/>
              <a:t>Kingma</a:t>
            </a:r>
            <a:r>
              <a:rPr lang="en-GB" b="0" dirty="0"/>
              <a:t> and Welling, 2013]</a:t>
            </a:r>
          </a:p>
          <a:p>
            <a:pPr marL="0" indent="0"/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B5163-C2E2-66E8-A309-DC19DB2FD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385" y="1456470"/>
            <a:ext cx="2685612" cy="29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35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796479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Generative Models</a:t>
            </a:r>
            <a:endParaRPr lang="en-GB" sz="3200" dirty="0"/>
          </a:p>
        </p:txBody>
      </p:sp>
      <p:sp>
        <p:nvSpPr>
          <p:cNvPr id="4" name="Google Shape;50;p8">
            <a:extLst>
              <a:ext uri="{FF2B5EF4-FFF2-40B4-BE49-F238E27FC236}">
                <a16:creationId xmlns:a16="http://schemas.microsoft.com/office/drawing/2014/main" id="{B8C6FAE8-AB27-8D74-31CF-F3562236D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8892" y="1093500"/>
            <a:ext cx="8596929" cy="879479"/>
          </a:xfrm>
          <a:prstGeom prst="rect">
            <a:avLst/>
          </a:prstGeom>
        </p:spPr>
        <p:txBody>
          <a:bodyPr spcFirstLastPara="1" wrap="square" lIns="180000" tIns="180000" rIns="180000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2000" dirty="0"/>
              <a:t>Given a set of data, capture the probability distribution representing this data and generate new data samples from this distribution.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 dirty="0"/>
          </a:p>
        </p:txBody>
      </p:sp>
      <p:sp>
        <p:nvSpPr>
          <p:cNvPr id="5" name="Google Shape;53;p8">
            <a:extLst>
              <a:ext uri="{FF2B5EF4-FFF2-40B4-BE49-F238E27FC236}">
                <a16:creationId xmlns:a16="http://schemas.microsoft.com/office/drawing/2014/main" id="{5154CB19-F28E-EF00-0508-D7D2F1CA7A3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98892" y="814836"/>
            <a:ext cx="8596930" cy="391200"/>
          </a:xfrm>
          <a:prstGeom prst="rect">
            <a:avLst/>
          </a:prstGeom>
        </p:spPr>
        <p:txBody>
          <a:bodyPr spcFirstLastPara="1" wrap="square" lIns="18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Definition:</a:t>
            </a:r>
            <a:endParaRPr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97F843-D18E-5B35-738F-029D105835E6}"/>
                  </a:ext>
                </a:extLst>
              </p:cNvPr>
              <p:cNvSpPr txBox="1"/>
              <p:nvPr/>
            </p:nvSpPr>
            <p:spPr>
              <a:xfrm>
                <a:off x="1255083" y="3981647"/>
                <a:ext cx="2166713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97F843-D18E-5B35-738F-029D10583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83" y="3981647"/>
                <a:ext cx="2166713" cy="307777"/>
              </a:xfrm>
              <a:prstGeom prst="rect">
                <a:avLst/>
              </a:prstGeom>
              <a:blipFill>
                <a:blip r:embed="rId3"/>
                <a:stretch>
                  <a:fillRect l="-578" b="-1481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4">
                <a:extLst>
                  <a:ext uri="{FF2B5EF4-FFF2-40B4-BE49-F238E27FC236}">
                    <a16:creationId xmlns:a16="http://schemas.microsoft.com/office/drawing/2014/main" id="{39104B1E-BC06-31EE-5FC5-9ED2E360D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928" y="4497709"/>
                <a:ext cx="8938855" cy="6780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0000" tIns="180000" rIns="180000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●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○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25C60"/>
                  </a:buClr>
                  <a:buSzPts val="1600"/>
                  <a:buFont typeface="Open Sans"/>
                  <a:buChar char="■"/>
                  <a:defRPr sz="1600" b="0" i="0" u="none" strike="noStrike" cap="none">
                    <a:solidFill>
                      <a:srgbClr val="525C6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 marL="127000" indent="0">
                  <a:buNone/>
                </a:pPr>
                <a:r>
                  <a:rPr lang="en-GB" sz="2000" dirty="0"/>
                  <a:t>The objective is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model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 so it as close as possible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data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000" dirty="0"/>
                  <a:t> </a:t>
                </a:r>
              </a:p>
            </p:txBody>
          </p:sp>
        </mc:Choice>
        <mc:Fallback xmlns="">
          <p:sp>
            <p:nvSpPr>
              <p:cNvPr id="30" name="Text Placeholder 4">
                <a:extLst>
                  <a:ext uri="{FF2B5EF4-FFF2-40B4-BE49-F238E27FC236}">
                    <a16:creationId xmlns:a16="http://schemas.microsoft.com/office/drawing/2014/main" id="{39104B1E-BC06-31EE-5FC5-9ED2E360D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" y="4497709"/>
                <a:ext cx="8938855" cy="678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2E6DE-033D-DDC6-D4BD-E3C95A8BFC3D}"/>
                  </a:ext>
                </a:extLst>
              </p:cNvPr>
              <p:cNvSpPr txBox="1"/>
              <p:nvPr/>
            </p:nvSpPr>
            <p:spPr>
              <a:xfrm>
                <a:off x="5324976" y="3981646"/>
                <a:ext cx="277552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Generated Sample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model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A2E6DE-033D-DDC6-D4BD-E3C95A8BF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976" y="3981646"/>
                <a:ext cx="2775522" cy="307777"/>
              </a:xfrm>
              <a:prstGeom prst="rect">
                <a:avLst/>
              </a:prstGeom>
              <a:blipFill>
                <a:blip r:embed="rId5"/>
                <a:stretch>
                  <a:fillRect b="-1481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F7A5E927-20C0-E507-9F1C-3AE28589C301}"/>
              </a:ext>
            </a:extLst>
          </p:cNvPr>
          <p:cNvSpPr txBox="1"/>
          <p:nvPr/>
        </p:nvSpPr>
        <p:spPr>
          <a:xfrm>
            <a:off x="1053472" y="4310939"/>
            <a:ext cx="2569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github.com</a:t>
            </a:r>
            <a:r>
              <a:rPr lang="en-GB" sz="1100" dirty="0"/>
              <a:t>/</a:t>
            </a:r>
            <a:r>
              <a:rPr lang="en-GB" sz="1100" dirty="0" err="1"/>
              <a:t>NVlabs</a:t>
            </a:r>
            <a:r>
              <a:rPr lang="en-GB" sz="1100" dirty="0"/>
              <a:t>/</a:t>
            </a:r>
            <a:r>
              <a:rPr lang="en-GB" sz="1100" dirty="0" err="1"/>
              <a:t>ffhq</a:t>
            </a:r>
            <a:r>
              <a:rPr lang="en-GB" sz="1100" dirty="0"/>
              <a:t>-dataset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6FFC72-8AA9-714D-8FFA-E0229ED4BF2B}"/>
              </a:ext>
            </a:extLst>
          </p:cNvPr>
          <p:cNvSpPr txBox="1"/>
          <p:nvPr/>
        </p:nvSpPr>
        <p:spPr>
          <a:xfrm>
            <a:off x="5514332" y="4309883"/>
            <a:ext cx="2396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arxiv.org</a:t>
            </a:r>
            <a:r>
              <a:rPr lang="en-GB" sz="1100" dirty="0"/>
              <a:t>/pdf/1912.04958.pdf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24E963-22E9-28A7-35FD-1335CF07AE1B}"/>
              </a:ext>
            </a:extLst>
          </p:cNvPr>
          <p:cNvGrpSpPr>
            <a:grpSpLocks noChangeAspect="1"/>
          </p:cNvGrpSpPr>
          <p:nvPr/>
        </p:nvGrpSpPr>
        <p:grpSpPr>
          <a:xfrm>
            <a:off x="969382" y="2077872"/>
            <a:ext cx="2738113" cy="1800000"/>
            <a:chOff x="1277283" y="3011020"/>
            <a:chExt cx="3362400" cy="22104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EA9FC86-37E5-C24B-6F46-B59F61D98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7283" y="3011020"/>
              <a:ext cx="1080000" cy="1080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9461ED4-D67A-E395-913A-E8EFF1AD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8483" y="3012566"/>
              <a:ext cx="1080000" cy="108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D2FCE37-F35A-C095-18C4-84847CB4F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9683" y="3011020"/>
              <a:ext cx="1080000" cy="108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7D0A0CE-6C22-A3C7-6FD4-AB9389401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59683" y="4141420"/>
              <a:ext cx="1080000" cy="1080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48E9FDF-3D8E-2EEF-CA65-3121CC16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18483" y="4141420"/>
              <a:ext cx="1080000" cy="1080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960127A-3475-EEBA-DC7A-B8301152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77283" y="4141420"/>
              <a:ext cx="1080000" cy="1080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A9A95A-5156-B470-7B21-6964DEB5168D}"/>
              </a:ext>
            </a:extLst>
          </p:cNvPr>
          <p:cNvGrpSpPr>
            <a:grpSpLocks noChangeAspect="1"/>
          </p:cNvGrpSpPr>
          <p:nvPr/>
        </p:nvGrpSpPr>
        <p:grpSpPr>
          <a:xfrm>
            <a:off x="5324976" y="2077872"/>
            <a:ext cx="2738821" cy="1800000"/>
            <a:chOff x="7542663" y="3011020"/>
            <a:chExt cx="3363268" cy="22104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931AB2F-A81E-6371-86E3-DC77E1795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42663" y="3011020"/>
              <a:ext cx="1080000" cy="108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C336EF0-039C-AE5E-89E1-8B8DAE99F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78897" y="3011020"/>
              <a:ext cx="1080000" cy="108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0765363-6259-FF4D-F6CC-07A76B53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5931" y="4141420"/>
              <a:ext cx="1080000" cy="1080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EF62370-5ABB-0984-CE21-0FA023350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825931" y="3011020"/>
              <a:ext cx="1080000" cy="1080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77C2460-0550-D01B-FE53-1A88FA11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78897" y="4141420"/>
              <a:ext cx="1080000" cy="108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90630E0-7CFA-5EEB-0380-2359A532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42663" y="4141420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39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  <p:bldP spid="32" grpId="0" animBg="1"/>
      <p:bldP spid="34" grpId="0"/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6837669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Variational Autoencoders (VAE)</a:t>
            </a:r>
            <a:endParaRPr lang="en-GB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6DB13B92-F68B-F9F2-320A-424F1ADD36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812143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r>
              <a:rPr lang="en-GB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GB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Kingma</a:t>
            </a:r>
            <a:r>
              <a:rPr lang="en-GB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Welling, 2013]</a:t>
            </a:r>
          </a:p>
          <a:p>
            <a:pPr marL="0" indent="0"/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7F2969-4525-E41C-695C-FF66B76CD7A4}"/>
              </a:ext>
            </a:extLst>
          </p:cNvPr>
          <p:cNvSpPr txBox="1"/>
          <p:nvPr/>
        </p:nvSpPr>
        <p:spPr>
          <a:xfrm>
            <a:off x="82366" y="1033817"/>
            <a:ext cx="900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2617" indent="-27261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0BD67-33FB-68E7-FC1D-7E1A0D4B5003}"/>
              </a:ext>
            </a:extLst>
          </p:cNvPr>
          <p:cNvSpPr txBox="1"/>
          <p:nvPr/>
        </p:nvSpPr>
        <p:spPr>
          <a:xfrm>
            <a:off x="299934" y="1977756"/>
            <a:ext cx="402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latent variables are forced to be independent of each other.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0145F-ECB1-F948-0EAF-6379F7E5C2E7}"/>
                  </a:ext>
                </a:extLst>
              </p:cNvPr>
              <p:cNvSpPr txBox="1"/>
              <p:nvPr/>
            </p:nvSpPr>
            <p:spPr>
              <a:xfrm>
                <a:off x="968631" y="3209554"/>
                <a:ext cx="2686120" cy="1200329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Different dimensions of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18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encode interpretable factors of variation.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0145F-ECB1-F948-0EAF-6379F7E5C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631" y="3209554"/>
                <a:ext cx="2686120" cy="1200329"/>
              </a:xfrm>
              <a:prstGeom prst="rect">
                <a:avLst/>
              </a:prstGeom>
              <a:blipFill>
                <a:blip r:embed="rId3"/>
                <a:stretch>
                  <a:fillRect l="-930" t="-2062" r="-2326" b="-618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C282FE-05B0-D526-3084-9437D036B1E2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2311691" y="2624087"/>
            <a:ext cx="0" cy="585467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29559BE-13C3-EC36-4A26-6275AD3E0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98"/>
          <a:stretch/>
        </p:blipFill>
        <p:spPr>
          <a:xfrm>
            <a:off x="4541017" y="1299873"/>
            <a:ext cx="3857756" cy="364273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A383E9-AAE3-4C1E-B94C-7E33AA42B15C}"/>
              </a:ext>
            </a:extLst>
          </p:cNvPr>
          <p:cNvCxnSpPr>
            <a:cxnSpLocks/>
          </p:cNvCxnSpPr>
          <p:nvPr/>
        </p:nvCxnSpPr>
        <p:spPr>
          <a:xfrm>
            <a:off x="4941405" y="1213572"/>
            <a:ext cx="3036527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45A1AC-80EE-9EB4-E140-25363ABEBB1B}"/>
              </a:ext>
            </a:extLst>
          </p:cNvPr>
          <p:cNvCxnSpPr>
            <a:cxnSpLocks/>
          </p:cNvCxnSpPr>
          <p:nvPr/>
        </p:nvCxnSpPr>
        <p:spPr>
          <a:xfrm rot="5400000">
            <a:off x="6880509" y="3058743"/>
            <a:ext cx="3036527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24A40D-E8FF-6A59-EC26-C205A72222B6}"/>
              </a:ext>
            </a:extLst>
          </p:cNvPr>
          <p:cNvSpPr txBox="1"/>
          <p:nvPr/>
        </p:nvSpPr>
        <p:spPr>
          <a:xfrm>
            <a:off x="6014211" y="882272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 Pose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90ACB0-9347-D6F6-9532-C20FC5928072}"/>
              </a:ext>
            </a:extLst>
          </p:cNvPr>
          <p:cNvSpPr txBox="1"/>
          <p:nvPr/>
        </p:nvSpPr>
        <p:spPr>
          <a:xfrm>
            <a:off x="8412263" y="288564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703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Smile</a:t>
            </a:r>
          </a:p>
        </p:txBody>
      </p:sp>
    </p:spTree>
    <p:extLst>
      <p:ext uri="{BB962C8B-B14F-4D97-AF65-F5344CB8AC3E}">
        <p14:creationId xmlns:p14="http://schemas.microsoft.com/office/powerpoint/2010/main" val="34368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1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883" y="106439"/>
            <a:ext cx="7754221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/>
              <a:t>Let’s Look at Some Code!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869533-008E-B460-BBD8-5A9CA1129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38" y="699171"/>
            <a:ext cx="848975" cy="848975"/>
          </a:xfrm>
          <a:prstGeom prst="rect">
            <a:avLst/>
          </a:prstGeom>
        </p:spPr>
      </p:pic>
      <p:sp>
        <p:nvSpPr>
          <p:cNvPr id="3" name="Google Shape;124;p9">
            <a:extLst>
              <a:ext uri="{FF2B5EF4-FFF2-40B4-BE49-F238E27FC236}">
                <a16:creationId xmlns:a16="http://schemas.microsoft.com/office/drawing/2014/main" id="{EDFCF429-1319-AC94-1B31-AFD78CA43478}"/>
              </a:ext>
            </a:extLst>
          </p:cNvPr>
          <p:cNvSpPr/>
          <p:nvPr/>
        </p:nvSpPr>
        <p:spPr>
          <a:xfrm>
            <a:off x="532562" y="1194948"/>
            <a:ext cx="8063312" cy="3442098"/>
          </a:xfrm>
          <a:prstGeom prst="roundRect">
            <a:avLst>
              <a:gd name="adj" fmla="val 22613"/>
            </a:avLst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0" tIns="68560" rIns="68560" bIns="68560" anchor="ctr" anchorCtr="0">
            <a:noAutofit/>
          </a:bodyPr>
          <a:lstStyle/>
          <a:p>
            <a:endParaRPr sz="1050"/>
          </a:p>
        </p:txBody>
      </p:sp>
      <p:sp>
        <p:nvSpPr>
          <p:cNvPr id="4" name="Google Shape;72;p9">
            <a:extLst>
              <a:ext uri="{FF2B5EF4-FFF2-40B4-BE49-F238E27FC236}">
                <a16:creationId xmlns:a16="http://schemas.microsoft.com/office/drawing/2014/main" id="{0C7E16B3-36B1-C6D9-269C-02F71EBF949F}"/>
              </a:ext>
            </a:extLst>
          </p:cNvPr>
          <p:cNvSpPr txBox="1"/>
          <p:nvPr/>
        </p:nvSpPr>
        <p:spPr>
          <a:xfrm>
            <a:off x="763444" y="1422759"/>
            <a:ext cx="7056659" cy="45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0" tIns="68560" rIns="68560" bIns="6856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GB" sz="2100" b="1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Example of a Variational Autoencoder</a:t>
            </a:r>
            <a:endParaRPr sz="2100" b="1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endParaRPr sz="12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2;p9">
            <a:extLst>
              <a:ext uri="{FF2B5EF4-FFF2-40B4-BE49-F238E27FC236}">
                <a16:creationId xmlns:a16="http://schemas.microsoft.com/office/drawing/2014/main" id="{DD387F0C-38E0-9819-F738-96BED5AD4928}"/>
              </a:ext>
            </a:extLst>
          </p:cNvPr>
          <p:cNvSpPr txBox="1"/>
          <p:nvPr/>
        </p:nvSpPr>
        <p:spPr>
          <a:xfrm>
            <a:off x="1248847" y="2210076"/>
            <a:ext cx="7559271" cy="224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0" tIns="68560" rIns="68560" bIns="6856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Code on GitHub: </a:t>
            </a: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https://github.com/atapour/dl-pytorch/blob/main/VAE_Example/VAE_Example.ipynb</a:t>
            </a:r>
            <a:endParaRPr lang="en-GB" sz="15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endParaRPr lang="en-GB" sz="15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Code on </a:t>
            </a:r>
            <a:r>
              <a:rPr lang="en-GB" sz="1500" dirty="0" err="1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Colab</a:t>
            </a: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GB" sz="15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https://colab.research.google.com/github/atapour/dl-pytorch/blob/main/VAE_Example/VAE_Example.ipynb</a:t>
            </a:r>
            <a:endParaRPr lang="en-GB" sz="150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15000"/>
              </a:lnSpc>
            </a:pPr>
            <a:endParaRPr sz="15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4490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380;p13">
            <a:extLst>
              <a:ext uri="{FF2B5EF4-FFF2-40B4-BE49-F238E27FC236}">
                <a16:creationId xmlns:a16="http://schemas.microsoft.com/office/drawing/2014/main" id="{26DEC3BA-F94B-ABDC-EE92-72FBD54350B9}"/>
              </a:ext>
            </a:extLst>
          </p:cNvPr>
          <p:cNvSpPr/>
          <p:nvPr/>
        </p:nvSpPr>
        <p:spPr>
          <a:xfrm>
            <a:off x="4901561" y="1997749"/>
            <a:ext cx="3987280" cy="2078754"/>
          </a:xfrm>
          <a:prstGeom prst="roundRect">
            <a:avLst>
              <a:gd name="adj" fmla="val 0"/>
            </a:avLst>
          </a:prstGeom>
          <a:solidFill>
            <a:srgbClr val="EEEFF0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3" tIns="91413" rIns="91413" bIns="91413" anchor="ctr" anchorCtr="0">
            <a:noAutofit/>
          </a:bodyPr>
          <a:lstStyle/>
          <a:p>
            <a:endParaRPr sz="1867"/>
          </a:p>
        </p:txBody>
      </p:sp>
      <p:sp>
        <p:nvSpPr>
          <p:cNvPr id="184" name="Google Shape;418;p13">
            <a:extLst>
              <a:ext uri="{FF2B5EF4-FFF2-40B4-BE49-F238E27FC236}">
                <a16:creationId xmlns:a16="http://schemas.microsoft.com/office/drawing/2014/main" id="{0AFEE53A-A2C5-1781-E9D1-3B0C28DDFC38}"/>
              </a:ext>
            </a:extLst>
          </p:cNvPr>
          <p:cNvSpPr txBox="1">
            <a:spLocks/>
          </p:cNvSpPr>
          <p:nvPr/>
        </p:nvSpPr>
        <p:spPr>
          <a:xfrm>
            <a:off x="4901561" y="1589525"/>
            <a:ext cx="3987280" cy="472364"/>
          </a:xfrm>
          <a:prstGeom prst="rect">
            <a:avLst/>
          </a:prstGeom>
          <a:solidFill>
            <a:srgbClr val="5D9C95"/>
          </a:solidFill>
          <a:ln w="9525" cap="flat" cmpd="sng">
            <a:solidFill>
              <a:srgbClr val="5D9C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9977" tIns="91413" rIns="91413" bIns="9141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  <a:defRPr sz="1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GB" sz="1950" dirty="0"/>
              <a:t>Example: </a:t>
            </a:r>
            <a:r>
              <a:rPr lang="en-GB" sz="1800" b="0" dirty="0"/>
              <a:t>Implicit Network </a:t>
            </a:r>
            <a:endParaRPr lang="en-GB" sz="1950" b="0" dirty="0"/>
          </a:p>
          <a:p>
            <a:pPr marL="0" indent="0">
              <a:buNone/>
            </a:pPr>
            <a:endParaRPr lang="en-GB" sz="195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Google Shape;421;p13">
                <a:extLst>
                  <a:ext uri="{FF2B5EF4-FFF2-40B4-BE49-F238E27FC236}">
                    <a16:creationId xmlns:a16="http://schemas.microsoft.com/office/drawing/2014/main" id="{2C0FA7F0-B282-BFE8-4BED-37D006AA1F4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3966" y="1572605"/>
                <a:ext cx="4533310" cy="2929119"/>
              </a:xfrm>
              <a:prstGeom prst="rect">
                <a:avLst/>
              </a:prstGeom>
            </p:spPr>
            <p:txBody>
              <a:bodyPr spcFirstLastPara="1" wrap="square" lIns="179977" tIns="179977" rIns="179977" bIns="91413" anchor="t" anchorCtr="0">
                <a:noAutofit/>
              </a:bodyPr>
              <a:lstStyle/>
              <a:p>
                <a:pPr marL="0" indent="0" algn="just">
                  <a:lnSpc>
                    <a:spcPct val="115000"/>
                  </a:lnSpc>
                  <a:buNone/>
                </a:pPr>
                <a:r>
                  <a:rPr lang="en-GB" sz="1800" dirty="0"/>
                  <a:t>Consider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1800" dirty="0"/>
                  <a:t>, like a single image, as a function of coordinates      </a:t>
                </a:r>
                <a14:m>
                  <m:oMath xmlns:m="http://schemas.openxmlformats.org/officeDocument/2006/math">
                    <m:r>
                      <a:rPr lang="en-GB" sz="1800" b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GB" sz="1800" dirty="0"/>
                  <a:t>. The aim is to learn a neural approximation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l-GR" sz="1800" dirty="0"/>
                  <a:t> </a:t>
                </a:r>
                <a:r>
                  <a:rPr lang="en-GB" sz="1800" dirty="0"/>
                  <a:t>that satisfies an implicit equation:</a:t>
                </a:r>
              </a:p>
              <a:p>
                <a:pPr marL="0" indent="0" algn="just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>
                              <a:latin typeface="Cambria Math" panose="02040503050406030204" pitchFamily="18" charset="0"/>
                            </a:rPr>
                            <m:t>𝐜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sub>
                          </m:sSub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sub>
                            <m:sup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GB" sz="1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</m:t>
                      </m:r>
                      <m:r>
                        <a:rPr lang="en-GB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/>
              </a:p>
              <a:p>
                <a:pPr marL="0" indent="0" algn="just">
                  <a:lnSpc>
                    <a:spcPct val="115000"/>
                  </a:lnSpc>
                  <a:buNone/>
                </a:pPr>
                <a:r>
                  <a:rPr lang="en-GB" sz="1800" dirty="0"/>
                  <a:t>This has applications in 3D modelling, image, video, audio representation. </a:t>
                </a:r>
              </a:p>
              <a:p>
                <a:pPr marL="0" indent="0" algn="just">
                  <a:lnSpc>
                    <a:spcPct val="115000"/>
                  </a:lnSpc>
                  <a:buNone/>
                </a:pPr>
                <a:endParaRPr lang="en-GB" sz="1800" dirty="0"/>
              </a:p>
            </p:txBody>
          </p:sp>
        </mc:Choice>
        <mc:Fallback>
          <p:sp>
            <p:nvSpPr>
              <p:cNvPr id="187" name="Google Shape;421;p13">
                <a:extLst>
                  <a:ext uri="{FF2B5EF4-FFF2-40B4-BE49-F238E27FC236}">
                    <a16:creationId xmlns:a16="http://schemas.microsoft.com/office/drawing/2014/main" id="{2C0FA7F0-B282-BFE8-4BED-37D006AA1F4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3966" y="1572605"/>
                <a:ext cx="4533310" cy="29291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Google Shape;422;p13">
            <a:extLst>
              <a:ext uri="{FF2B5EF4-FFF2-40B4-BE49-F238E27FC236}">
                <a16:creationId xmlns:a16="http://schemas.microsoft.com/office/drawing/2014/main" id="{F3FD810A-6B74-7BCB-7145-CCD1940E8B2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54210" y="1195804"/>
            <a:ext cx="4526525" cy="472438"/>
          </a:xfrm>
          <a:prstGeom prst="rect">
            <a:avLst/>
          </a:prstGeom>
        </p:spPr>
        <p:txBody>
          <a:bodyPr spcFirstLastPara="1" wrap="square" lIns="179977" tIns="91413" rIns="91413" bIns="91413" anchor="t" anchorCtr="0">
            <a:noAutofit/>
          </a:bodyPr>
          <a:lstStyle/>
          <a:p>
            <a:pPr marL="0" indent="0">
              <a:buNone/>
            </a:pPr>
            <a:r>
              <a:rPr lang="en-GB" sz="2100" dirty="0"/>
              <a:t>Definition: </a:t>
            </a:r>
            <a:r>
              <a:rPr lang="en-GB" sz="1800" b="0" dirty="0"/>
              <a:t>implicit representations</a:t>
            </a:r>
            <a:endParaRPr lang="en-GB" sz="2100" b="0" dirty="0"/>
          </a:p>
        </p:txBody>
      </p:sp>
      <p:sp>
        <p:nvSpPr>
          <p:cNvPr id="5" name="Google Shape;44;p7">
            <a:extLst>
              <a:ext uri="{FF2B5EF4-FFF2-40B4-BE49-F238E27FC236}">
                <a16:creationId xmlns:a16="http://schemas.microsoft.com/office/drawing/2014/main" id="{E924AC92-2021-CF61-F43B-E39D8E97BC6B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3642032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 Models</a:t>
            </a:r>
            <a:endParaRPr lang="en-GB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Google Shape;52;p8">
            <a:extLst>
              <a:ext uri="{FF2B5EF4-FFF2-40B4-BE49-F238E27FC236}">
                <a16:creationId xmlns:a16="http://schemas.microsoft.com/office/drawing/2014/main" id="{11BEABDE-0556-7255-DD26-3D0046629F9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510579" y="200894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r>
              <a:rPr lang="en-GB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Definition</a:t>
            </a:r>
          </a:p>
          <a:p>
            <a:pPr marL="0" indent="0"/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583A8-5EC6-0D74-9B41-2A4450CCD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58" y="2362227"/>
            <a:ext cx="3877792" cy="134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02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;p7">
            <a:extLst>
              <a:ext uri="{FF2B5EF4-FFF2-40B4-BE49-F238E27FC236}">
                <a16:creationId xmlns:a16="http://schemas.microsoft.com/office/drawing/2014/main" id="{E924AC92-2021-CF61-F43B-E39D8E97BC6B}"/>
              </a:ext>
            </a:extLst>
          </p:cNvPr>
          <p:cNvSpPr txBox="1">
            <a:spLocks/>
          </p:cNvSpPr>
          <p:nvPr/>
        </p:nvSpPr>
        <p:spPr>
          <a:xfrm>
            <a:off x="65885" y="106439"/>
            <a:ext cx="3642032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 Models</a:t>
            </a:r>
            <a:endParaRPr lang="en-GB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76313-0A29-AA55-B35C-A6CAB3DA0789}"/>
              </a:ext>
            </a:extLst>
          </p:cNvPr>
          <p:cNvSpPr/>
          <p:nvPr/>
        </p:nvSpPr>
        <p:spPr>
          <a:xfrm>
            <a:off x="1000691" y="1146990"/>
            <a:ext cx="269965" cy="269965"/>
          </a:xfrm>
          <a:prstGeom prst="rect">
            <a:avLst/>
          </a:prstGeom>
          <a:solidFill>
            <a:srgbClr val="BFB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59099F-694C-932F-827C-3E85C17EAF93}"/>
              </a:ext>
            </a:extLst>
          </p:cNvPr>
          <p:cNvSpPr/>
          <p:nvPr/>
        </p:nvSpPr>
        <p:spPr>
          <a:xfrm>
            <a:off x="1476882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ACEA8-6F23-5DAB-FD9E-4270EC38E2E3}"/>
              </a:ext>
            </a:extLst>
          </p:cNvPr>
          <p:cNvSpPr/>
          <p:nvPr/>
        </p:nvSpPr>
        <p:spPr>
          <a:xfrm>
            <a:off x="1953534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085CE8-902C-43F6-A54C-33DFA6F785BB}"/>
              </a:ext>
            </a:extLst>
          </p:cNvPr>
          <p:cNvSpPr/>
          <p:nvPr/>
        </p:nvSpPr>
        <p:spPr>
          <a:xfrm>
            <a:off x="2430187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8B4D4C-7EA3-7766-5954-F5DF07F1994D}"/>
              </a:ext>
            </a:extLst>
          </p:cNvPr>
          <p:cNvSpPr/>
          <p:nvPr/>
        </p:nvSpPr>
        <p:spPr>
          <a:xfrm>
            <a:off x="2906839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AE0903-1BBF-C0D5-40DA-1930A78084FB}"/>
              </a:ext>
            </a:extLst>
          </p:cNvPr>
          <p:cNvSpPr/>
          <p:nvPr/>
        </p:nvSpPr>
        <p:spPr>
          <a:xfrm>
            <a:off x="3386071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F17D0A-6C39-9E34-0AE4-63192546EB2B}"/>
              </a:ext>
            </a:extLst>
          </p:cNvPr>
          <p:cNvSpPr/>
          <p:nvPr/>
        </p:nvSpPr>
        <p:spPr>
          <a:xfrm>
            <a:off x="1000230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921E5-DFE1-3972-E851-9EF45A0341E0}"/>
              </a:ext>
            </a:extLst>
          </p:cNvPr>
          <p:cNvSpPr/>
          <p:nvPr/>
        </p:nvSpPr>
        <p:spPr>
          <a:xfrm>
            <a:off x="1476882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72616B-6223-5388-3F6A-11D6B0D69594}"/>
              </a:ext>
            </a:extLst>
          </p:cNvPr>
          <p:cNvSpPr/>
          <p:nvPr/>
        </p:nvSpPr>
        <p:spPr>
          <a:xfrm>
            <a:off x="1953534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85BA19-2E99-BD2E-0B96-6E9537CE034F}"/>
              </a:ext>
            </a:extLst>
          </p:cNvPr>
          <p:cNvSpPr/>
          <p:nvPr/>
        </p:nvSpPr>
        <p:spPr>
          <a:xfrm>
            <a:off x="2430187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FD9DF0-64AA-6039-2915-2271C49ED39D}"/>
              </a:ext>
            </a:extLst>
          </p:cNvPr>
          <p:cNvSpPr/>
          <p:nvPr/>
        </p:nvSpPr>
        <p:spPr>
          <a:xfrm>
            <a:off x="2906839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A1B3AC-8A1C-EB28-A66F-FC959172313C}"/>
              </a:ext>
            </a:extLst>
          </p:cNvPr>
          <p:cNvSpPr/>
          <p:nvPr/>
        </p:nvSpPr>
        <p:spPr>
          <a:xfrm>
            <a:off x="3386071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1EFAC-62D0-CEE7-5B5B-19ADE42A542A}"/>
              </a:ext>
            </a:extLst>
          </p:cNvPr>
          <p:cNvSpPr/>
          <p:nvPr/>
        </p:nvSpPr>
        <p:spPr>
          <a:xfrm>
            <a:off x="1000230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F88D34-8A88-4FBE-4BD3-B25FEC35A091}"/>
              </a:ext>
            </a:extLst>
          </p:cNvPr>
          <p:cNvSpPr/>
          <p:nvPr/>
        </p:nvSpPr>
        <p:spPr>
          <a:xfrm>
            <a:off x="1476882" y="203846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CBE689-AB94-5DB9-B35E-ABCA9487F7EF}"/>
              </a:ext>
            </a:extLst>
          </p:cNvPr>
          <p:cNvSpPr/>
          <p:nvPr/>
        </p:nvSpPr>
        <p:spPr>
          <a:xfrm>
            <a:off x="1953534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0BFD62-7F75-76B0-D5C3-23EB72B92CA6}"/>
              </a:ext>
            </a:extLst>
          </p:cNvPr>
          <p:cNvSpPr/>
          <p:nvPr/>
        </p:nvSpPr>
        <p:spPr>
          <a:xfrm>
            <a:off x="2430187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82E5D2-23EC-515C-DA07-6B6A79C5527D}"/>
              </a:ext>
            </a:extLst>
          </p:cNvPr>
          <p:cNvSpPr/>
          <p:nvPr/>
        </p:nvSpPr>
        <p:spPr>
          <a:xfrm>
            <a:off x="2906839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525695-2E75-A1D6-F2CD-B5B52B581A8B}"/>
              </a:ext>
            </a:extLst>
          </p:cNvPr>
          <p:cNvSpPr/>
          <p:nvPr/>
        </p:nvSpPr>
        <p:spPr>
          <a:xfrm>
            <a:off x="3386071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45E441-5A89-56D9-0823-551D95FDE196}"/>
              </a:ext>
            </a:extLst>
          </p:cNvPr>
          <p:cNvSpPr/>
          <p:nvPr/>
        </p:nvSpPr>
        <p:spPr>
          <a:xfrm>
            <a:off x="1000230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213001-CB8F-7378-2A27-F4C2D24D3EC6}"/>
              </a:ext>
            </a:extLst>
          </p:cNvPr>
          <p:cNvSpPr/>
          <p:nvPr/>
        </p:nvSpPr>
        <p:spPr>
          <a:xfrm>
            <a:off x="1476882" y="249746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775D57-81B5-21E1-239B-2F2BD0BBC99C}"/>
              </a:ext>
            </a:extLst>
          </p:cNvPr>
          <p:cNvSpPr/>
          <p:nvPr/>
        </p:nvSpPr>
        <p:spPr>
          <a:xfrm>
            <a:off x="1953534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5531A0-F4F9-82AE-960E-8FE8D593D696}"/>
              </a:ext>
            </a:extLst>
          </p:cNvPr>
          <p:cNvSpPr/>
          <p:nvPr/>
        </p:nvSpPr>
        <p:spPr>
          <a:xfrm>
            <a:off x="2430187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1CF21F-7AD2-25A0-4994-496362C48FE0}"/>
              </a:ext>
            </a:extLst>
          </p:cNvPr>
          <p:cNvSpPr/>
          <p:nvPr/>
        </p:nvSpPr>
        <p:spPr>
          <a:xfrm>
            <a:off x="2906839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CDB464-8764-CAB5-9040-7676402EE279}"/>
              </a:ext>
            </a:extLst>
          </p:cNvPr>
          <p:cNvSpPr/>
          <p:nvPr/>
        </p:nvSpPr>
        <p:spPr>
          <a:xfrm>
            <a:off x="3386071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926A6C-7EF5-1FCA-6FDA-5B7367A9E829}"/>
              </a:ext>
            </a:extLst>
          </p:cNvPr>
          <p:cNvSpPr/>
          <p:nvPr/>
        </p:nvSpPr>
        <p:spPr>
          <a:xfrm>
            <a:off x="1000230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2D1D37-8BFC-4783-E33F-AF98657DE980}"/>
              </a:ext>
            </a:extLst>
          </p:cNvPr>
          <p:cNvSpPr/>
          <p:nvPr/>
        </p:nvSpPr>
        <p:spPr>
          <a:xfrm>
            <a:off x="1476882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D34F5B-2FDD-A8E7-382D-053009F2BD98}"/>
              </a:ext>
            </a:extLst>
          </p:cNvPr>
          <p:cNvSpPr/>
          <p:nvPr/>
        </p:nvSpPr>
        <p:spPr>
          <a:xfrm>
            <a:off x="1953534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A9BF95-F65D-DDCD-8DF0-F2DFA3021CDF}"/>
              </a:ext>
            </a:extLst>
          </p:cNvPr>
          <p:cNvSpPr/>
          <p:nvPr/>
        </p:nvSpPr>
        <p:spPr>
          <a:xfrm>
            <a:off x="2430187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8AA2B3-321C-446C-D144-183F5A5F4628}"/>
              </a:ext>
            </a:extLst>
          </p:cNvPr>
          <p:cNvSpPr/>
          <p:nvPr/>
        </p:nvSpPr>
        <p:spPr>
          <a:xfrm>
            <a:off x="2906839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AF7DF0-74D0-BDF1-335E-B8D37C566B13}"/>
              </a:ext>
            </a:extLst>
          </p:cNvPr>
          <p:cNvSpPr/>
          <p:nvPr/>
        </p:nvSpPr>
        <p:spPr>
          <a:xfrm>
            <a:off x="3386071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718FA4-8284-5F9B-426E-9DC3823985D8}"/>
              </a:ext>
            </a:extLst>
          </p:cNvPr>
          <p:cNvSpPr/>
          <p:nvPr/>
        </p:nvSpPr>
        <p:spPr>
          <a:xfrm>
            <a:off x="1000230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759B01-B570-121D-CB3F-582B2209B660}"/>
              </a:ext>
            </a:extLst>
          </p:cNvPr>
          <p:cNvSpPr/>
          <p:nvPr/>
        </p:nvSpPr>
        <p:spPr>
          <a:xfrm>
            <a:off x="1476882" y="3392745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B0E528-C1CB-DEB7-D629-DB4B297A08AA}"/>
              </a:ext>
            </a:extLst>
          </p:cNvPr>
          <p:cNvSpPr/>
          <p:nvPr/>
        </p:nvSpPr>
        <p:spPr>
          <a:xfrm>
            <a:off x="1953534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A9AFAB-B5FC-1E19-407D-927C566A546A}"/>
              </a:ext>
            </a:extLst>
          </p:cNvPr>
          <p:cNvSpPr/>
          <p:nvPr/>
        </p:nvSpPr>
        <p:spPr>
          <a:xfrm>
            <a:off x="2430187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65817F-CA44-4F50-3E64-66E9A8DA8B37}"/>
              </a:ext>
            </a:extLst>
          </p:cNvPr>
          <p:cNvSpPr/>
          <p:nvPr/>
        </p:nvSpPr>
        <p:spPr>
          <a:xfrm>
            <a:off x="2906839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FA5847-6DC2-EEEB-E845-642BA6FA1DCA}"/>
              </a:ext>
            </a:extLst>
          </p:cNvPr>
          <p:cNvSpPr/>
          <p:nvPr/>
        </p:nvSpPr>
        <p:spPr>
          <a:xfrm>
            <a:off x="3386071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38BEB3-C4B0-DD5F-99B6-8BC3A4360238}"/>
              </a:ext>
            </a:extLst>
          </p:cNvPr>
          <p:cNvSpPr/>
          <p:nvPr/>
        </p:nvSpPr>
        <p:spPr>
          <a:xfrm>
            <a:off x="5549234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D9C2C83-6D91-0F13-8AA8-C756E883D000}"/>
              </a:ext>
            </a:extLst>
          </p:cNvPr>
          <p:cNvSpPr/>
          <p:nvPr/>
        </p:nvSpPr>
        <p:spPr>
          <a:xfrm>
            <a:off x="6025425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FD5801-E95A-5885-E917-7DA891953470}"/>
              </a:ext>
            </a:extLst>
          </p:cNvPr>
          <p:cNvSpPr/>
          <p:nvPr/>
        </p:nvSpPr>
        <p:spPr>
          <a:xfrm>
            <a:off x="6502078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6B8AA9-2B4C-29AD-3DCC-748974220EAB}"/>
              </a:ext>
            </a:extLst>
          </p:cNvPr>
          <p:cNvSpPr/>
          <p:nvPr/>
        </p:nvSpPr>
        <p:spPr>
          <a:xfrm>
            <a:off x="6978730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F695C4-7586-8EA8-808B-332DDA1FF4AA}"/>
              </a:ext>
            </a:extLst>
          </p:cNvPr>
          <p:cNvSpPr/>
          <p:nvPr/>
        </p:nvSpPr>
        <p:spPr>
          <a:xfrm>
            <a:off x="7455382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A9E4467-9F46-D4CB-18D9-4AFF7943111A}"/>
              </a:ext>
            </a:extLst>
          </p:cNvPr>
          <p:cNvSpPr/>
          <p:nvPr/>
        </p:nvSpPr>
        <p:spPr>
          <a:xfrm>
            <a:off x="7934614" y="114699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FE895EC-C74E-CA19-3A7F-CD34043EC65B}"/>
              </a:ext>
            </a:extLst>
          </p:cNvPr>
          <p:cNvSpPr/>
          <p:nvPr/>
        </p:nvSpPr>
        <p:spPr>
          <a:xfrm>
            <a:off x="5548773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8BA0E02-40F0-10FE-9399-2F4012A710DE}"/>
              </a:ext>
            </a:extLst>
          </p:cNvPr>
          <p:cNvSpPr/>
          <p:nvPr/>
        </p:nvSpPr>
        <p:spPr>
          <a:xfrm>
            <a:off x="6025425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699806A-618D-C9A6-7499-8C266CB8E98A}"/>
              </a:ext>
            </a:extLst>
          </p:cNvPr>
          <p:cNvSpPr/>
          <p:nvPr/>
        </p:nvSpPr>
        <p:spPr>
          <a:xfrm>
            <a:off x="6502078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52364B2-0F1D-05E0-D541-55A3FF180C8E}"/>
              </a:ext>
            </a:extLst>
          </p:cNvPr>
          <p:cNvSpPr/>
          <p:nvPr/>
        </p:nvSpPr>
        <p:spPr>
          <a:xfrm>
            <a:off x="6978730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2D930F3-4969-6478-7BDD-CD0E2394E238}"/>
              </a:ext>
            </a:extLst>
          </p:cNvPr>
          <p:cNvSpPr/>
          <p:nvPr/>
        </p:nvSpPr>
        <p:spPr>
          <a:xfrm>
            <a:off x="7455382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9EB6371-5C92-1B5C-C17A-CDB5F643FB42}"/>
              </a:ext>
            </a:extLst>
          </p:cNvPr>
          <p:cNvSpPr/>
          <p:nvPr/>
        </p:nvSpPr>
        <p:spPr>
          <a:xfrm>
            <a:off x="7934614" y="160593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A4B66E9-CBB9-0642-44EC-6975465A445C}"/>
              </a:ext>
            </a:extLst>
          </p:cNvPr>
          <p:cNvSpPr/>
          <p:nvPr/>
        </p:nvSpPr>
        <p:spPr>
          <a:xfrm>
            <a:off x="5548773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8690B03-3378-CFB3-E4F5-825BFF0D1185}"/>
              </a:ext>
            </a:extLst>
          </p:cNvPr>
          <p:cNvSpPr/>
          <p:nvPr/>
        </p:nvSpPr>
        <p:spPr>
          <a:xfrm>
            <a:off x="6025425" y="2038460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CBC8445-7CCB-AD2E-1D37-7B9EC13252D0}"/>
              </a:ext>
            </a:extLst>
          </p:cNvPr>
          <p:cNvSpPr/>
          <p:nvPr/>
        </p:nvSpPr>
        <p:spPr>
          <a:xfrm>
            <a:off x="6502078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F67E8BA-6067-18D7-8D8E-A8AA38EEBC95}"/>
              </a:ext>
            </a:extLst>
          </p:cNvPr>
          <p:cNvSpPr/>
          <p:nvPr/>
        </p:nvSpPr>
        <p:spPr>
          <a:xfrm>
            <a:off x="6978730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9BF174C-8691-FB62-9D98-06A20D06DED3}"/>
              </a:ext>
            </a:extLst>
          </p:cNvPr>
          <p:cNvSpPr/>
          <p:nvPr/>
        </p:nvSpPr>
        <p:spPr>
          <a:xfrm>
            <a:off x="7455382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6900D7C-ED0A-A565-6C42-F896C8ACB271}"/>
              </a:ext>
            </a:extLst>
          </p:cNvPr>
          <p:cNvSpPr/>
          <p:nvPr/>
        </p:nvSpPr>
        <p:spPr>
          <a:xfrm>
            <a:off x="7934614" y="203787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BA554B2-D1FE-D57E-47F6-51BB40DAE3E3}"/>
              </a:ext>
            </a:extLst>
          </p:cNvPr>
          <p:cNvSpPr/>
          <p:nvPr/>
        </p:nvSpPr>
        <p:spPr>
          <a:xfrm>
            <a:off x="5548773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F344E19-0DAF-68A7-5E19-DE458A2C44A0}"/>
              </a:ext>
            </a:extLst>
          </p:cNvPr>
          <p:cNvSpPr/>
          <p:nvPr/>
        </p:nvSpPr>
        <p:spPr>
          <a:xfrm>
            <a:off x="6025425" y="249746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2944A6-E079-2EC5-0739-D08EF6F6CE19}"/>
              </a:ext>
            </a:extLst>
          </p:cNvPr>
          <p:cNvSpPr/>
          <p:nvPr/>
        </p:nvSpPr>
        <p:spPr>
          <a:xfrm>
            <a:off x="6502078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3E59334-1838-523C-F3C4-80D58C0DFF29}"/>
              </a:ext>
            </a:extLst>
          </p:cNvPr>
          <p:cNvSpPr/>
          <p:nvPr/>
        </p:nvSpPr>
        <p:spPr>
          <a:xfrm>
            <a:off x="6978730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EA850C8-3C75-7435-2532-1B793777B9B9}"/>
              </a:ext>
            </a:extLst>
          </p:cNvPr>
          <p:cNvSpPr/>
          <p:nvPr/>
        </p:nvSpPr>
        <p:spPr>
          <a:xfrm>
            <a:off x="7455382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29D6537-FB04-D10C-EC36-D29927C826A9}"/>
              </a:ext>
            </a:extLst>
          </p:cNvPr>
          <p:cNvSpPr/>
          <p:nvPr/>
        </p:nvSpPr>
        <p:spPr>
          <a:xfrm>
            <a:off x="7934614" y="2496814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6BAFC3A-5200-4CA5-11B3-BDB25F360CDF}"/>
              </a:ext>
            </a:extLst>
          </p:cNvPr>
          <p:cNvSpPr/>
          <p:nvPr/>
        </p:nvSpPr>
        <p:spPr>
          <a:xfrm>
            <a:off x="5548773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036DC70-8E21-6589-CE9A-0FC687D491B9}"/>
              </a:ext>
            </a:extLst>
          </p:cNvPr>
          <p:cNvSpPr/>
          <p:nvPr/>
        </p:nvSpPr>
        <p:spPr>
          <a:xfrm>
            <a:off x="6025425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3F19BAA-2ABE-489F-629E-AEEEAD6BDF5A}"/>
              </a:ext>
            </a:extLst>
          </p:cNvPr>
          <p:cNvSpPr/>
          <p:nvPr/>
        </p:nvSpPr>
        <p:spPr>
          <a:xfrm>
            <a:off x="6502078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E2DAAF9-A849-BCF4-8F8A-57A7A7AE69BC}"/>
              </a:ext>
            </a:extLst>
          </p:cNvPr>
          <p:cNvSpPr/>
          <p:nvPr/>
        </p:nvSpPr>
        <p:spPr>
          <a:xfrm>
            <a:off x="6978730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4CC46DD-466D-4517-D3EA-914CF00A1AAD}"/>
              </a:ext>
            </a:extLst>
          </p:cNvPr>
          <p:cNvSpPr/>
          <p:nvPr/>
        </p:nvSpPr>
        <p:spPr>
          <a:xfrm>
            <a:off x="7455382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06C2553-E0B7-273C-EB3F-13434B308FD9}"/>
              </a:ext>
            </a:extLst>
          </p:cNvPr>
          <p:cNvSpPr/>
          <p:nvPr/>
        </p:nvSpPr>
        <p:spPr>
          <a:xfrm>
            <a:off x="7934614" y="2934157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556E555-E273-11AF-71A5-9A8B1D17F2B0}"/>
              </a:ext>
            </a:extLst>
          </p:cNvPr>
          <p:cNvSpPr/>
          <p:nvPr/>
        </p:nvSpPr>
        <p:spPr>
          <a:xfrm>
            <a:off x="5548773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7D8282C-11D7-943E-295C-CDD0435A94ED}"/>
              </a:ext>
            </a:extLst>
          </p:cNvPr>
          <p:cNvSpPr/>
          <p:nvPr/>
        </p:nvSpPr>
        <p:spPr>
          <a:xfrm>
            <a:off x="6025425" y="3392745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DECBB04-91AF-1F40-70AE-133E49CFE111}"/>
              </a:ext>
            </a:extLst>
          </p:cNvPr>
          <p:cNvSpPr/>
          <p:nvPr/>
        </p:nvSpPr>
        <p:spPr>
          <a:xfrm>
            <a:off x="6502078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8F61414-9657-31A1-0CE6-FC8983A15ED0}"/>
              </a:ext>
            </a:extLst>
          </p:cNvPr>
          <p:cNvSpPr/>
          <p:nvPr/>
        </p:nvSpPr>
        <p:spPr>
          <a:xfrm>
            <a:off x="6978730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A4F7E96-B393-24AF-E477-DE82FFE9E9B9}"/>
              </a:ext>
            </a:extLst>
          </p:cNvPr>
          <p:cNvSpPr/>
          <p:nvPr/>
        </p:nvSpPr>
        <p:spPr>
          <a:xfrm>
            <a:off x="7455382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1356E61-8F60-AA46-02CF-1BE7497EBFBE}"/>
              </a:ext>
            </a:extLst>
          </p:cNvPr>
          <p:cNvSpPr/>
          <p:nvPr/>
        </p:nvSpPr>
        <p:spPr>
          <a:xfrm>
            <a:off x="7934614" y="3393098"/>
            <a:ext cx="269965" cy="269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FE1A3937-F9D0-2A31-8C9F-CFEC320F7085}"/>
              </a:ext>
            </a:extLst>
          </p:cNvPr>
          <p:cNvSpPr/>
          <p:nvPr/>
        </p:nvSpPr>
        <p:spPr>
          <a:xfrm>
            <a:off x="4006307" y="2178105"/>
            <a:ext cx="1155549" cy="45894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A0E1ED4-AEA3-CD1F-4F6C-4FBAD5FAF0EA}"/>
                  </a:ext>
                </a:extLst>
              </p:cNvPr>
              <p:cNvSpPr txBox="1"/>
              <p:nvPr/>
            </p:nvSpPr>
            <p:spPr>
              <a:xfrm>
                <a:off x="4287765" y="1841274"/>
                <a:ext cx="57419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7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n-US" sz="1050" b="1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A0E1ED4-AEA3-CD1F-4F6C-4FBAD5FAF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765" y="1841274"/>
                <a:ext cx="574196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D72E7E31-5D8E-18FF-E1C1-95CD579FA8E7}"/>
              </a:ext>
            </a:extLst>
          </p:cNvPr>
          <p:cNvSpPr txBox="1"/>
          <p:nvPr/>
        </p:nvSpPr>
        <p:spPr>
          <a:xfrm>
            <a:off x="939422" y="840995"/>
            <a:ext cx="5597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BFBFBF"/>
                </a:solidFill>
              </a:rPr>
              <a:t>Image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912AC4F-F5C7-DB28-ADBE-9ED1FE0C1A0C}"/>
              </a:ext>
            </a:extLst>
          </p:cNvPr>
          <p:cNvSpPr txBox="1"/>
          <p:nvPr/>
        </p:nvSpPr>
        <p:spPr>
          <a:xfrm>
            <a:off x="5500664" y="856847"/>
            <a:ext cx="6361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BFBFBF"/>
                </a:solidFill>
              </a:rPr>
              <a:t>Image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3AE82FA2-E9EB-323C-A736-59A85509557A}"/>
                  </a:ext>
                </a:extLst>
              </p:cNvPr>
              <p:cNvSpPr txBox="1"/>
              <p:nvPr/>
            </p:nvSpPr>
            <p:spPr>
              <a:xfrm>
                <a:off x="1191718" y="3718997"/>
                <a:ext cx="2396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coordinates – </a:t>
                </a:r>
                <a14:m>
                  <m:oMath xmlns:m="http://schemas.openxmlformats.org/officeDocument/2006/math">
                    <m:r>
                      <a:rPr lang="en-GB" sz="1800" b="1" i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1" i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1800" b="1" i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1" i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1800" b="1" i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3AE82FA2-E9EB-323C-A736-59A855095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718" y="3718997"/>
                <a:ext cx="2396810" cy="369332"/>
              </a:xfrm>
              <a:prstGeom prst="rect">
                <a:avLst/>
              </a:prstGeom>
              <a:blipFill>
                <a:blip r:embed="rId4"/>
                <a:stretch>
                  <a:fillRect l="-2105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4088C7-116A-815A-6E26-18643B3FE5EA}"/>
                  </a:ext>
                </a:extLst>
              </p:cNvPr>
              <p:cNvSpPr txBox="1"/>
              <p:nvPr/>
            </p:nvSpPr>
            <p:spPr>
              <a:xfrm>
                <a:off x="5729552" y="3718996"/>
                <a:ext cx="3091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pixel value – </a:t>
                </a:r>
                <a14:m>
                  <m:oMath xmlns:m="http://schemas.openxmlformats.org/officeDocument/2006/math">
                    <m:r>
                      <a:rPr lang="en-GB" sz="1800" b="1" i="1">
                        <a:solidFill>
                          <a:srgbClr val="515C5F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{</m:t>
                    </m:r>
                    <m:r>
                      <a:rPr lang="en-GB" sz="1800" b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GB" sz="1800" b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𝐆</m:t>
                    </m:r>
                    <m:r>
                      <a:rPr lang="en-GB" sz="1800" b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b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GB" sz="1800" b="1" i="1">
                        <a:solidFill>
                          <a:srgbClr val="515C5F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 b="1" dirty="0">
                    <a:solidFill>
                      <a:srgbClr val="515C5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724088C7-116A-815A-6E26-18643B3F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52" y="3718996"/>
                <a:ext cx="3091719" cy="369332"/>
              </a:xfrm>
              <a:prstGeom prst="rect">
                <a:avLst/>
              </a:prstGeom>
              <a:blipFill>
                <a:blip r:embed="rId5"/>
                <a:stretch>
                  <a:fillRect l="-2049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Rectangle 166">
            <a:extLst>
              <a:ext uri="{FF2B5EF4-FFF2-40B4-BE49-F238E27FC236}">
                <a16:creationId xmlns:a16="http://schemas.microsoft.com/office/drawing/2014/main" id="{1A936746-1129-14BE-35D8-3FBE3453CA58}"/>
              </a:ext>
            </a:extLst>
          </p:cNvPr>
          <p:cNvSpPr/>
          <p:nvPr/>
        </p:nvSpPr>
        <p:spPr>
          <a:xfrm>
            <a:off x="1953534" y="2037874"/>
            <a:ext cx="269965" cy="269965"/>
          </a:xfrm>
          <a:prstGeom prst="rect">
            <a:avLst/>
          </a:prstGeom>
          <a:noFill/>
          <a:ln w="603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F38AB5F-C192-6BF4-D3FD-80EFABCB8CC9}"/>
              </a:ext>
            </a:extLst>
          </p:cNvPr>
          <p:cNvSpPr/>
          <p:nvPr/>
        </p:nvSpPr>
        <p:spPr>
          <a:xfrm>
            <a:off x="6499498" y="2037874"/>
            <a:ext cx="269965" cy="269965"/>
          </a:xfrm>
          <a:prstGeom prst="rect">
            <a:avLst/>
          </a:prstGeom>
          <a:noFill/>
          <a:ln w="603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2201321-024A-D291-E959-D448963392EB}"/>
                  </a:ext>
                </a:extLst>
              </p:cNvPr>
              <p:cNvSpPr txBox="1"/>
              <p:nvPr/>
            </p:nvSpPr>
            <p:spPr>
              <a:xfrm>
                <a:off x="2658593" y="673136"/>
                <a:ext cx="11538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GB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2201321-024A-D291-E959-D44896339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593" y="673136"/>
                <a:ext cx="115384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34DCEF8-C7F2-824D-DB79-576EBCE9302C}"/>
                  </a:ext>
                </a:extLst>
              </p:cNvPr>
              <p:cNvSpPr txBox="1"/>
              <p:nvPr/>
            </p:nvSpPr>
            <p:spPr>
              <a:xfrm>
                <a:off x="7020081" y="673136"/>
                <a:ext cx="1177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1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A34DCEF8-C7F2-824D-DB79-576EBCE93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081" y="673136"/>
                <a:ext cx="117756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Freeform 170">
            <a:extLst>
              <a:ext uri="{FF2B5EF4-FFF2-40B4-BE49-F238E27FC236}">
                <a16:creationId xmlns:a16="http://schemas.microsoft.com/office/drawing/2014/main" id="{9E1CB919-CDBF-3718-F7FF-65C35C2DE10E}"/>
              </a:ext>
            </a:extLst>
          </p:cNvPr>
          <p:cNvSpPr/>
          <p:nvPr/>
        </p:nvSpPr>
        <p:spPr>
          <a:xfrm>
            <a:off x="1913142" y="871447"/>
            <a:ext cx="728114" cy="1147927"/>
          </a:xfrm>
          <a:custGeom>
            <a:avLst/>
            <a:gdLst>
              <a:gd name="connsiteX0" fmla="*/ 259745 w 970945"/>
              <a:gd name="connsiteY0" fmla="*/ 1530768 h 1530768"/>
              <a:gd name="connsiteX1" fmla="*/ 39612 w 970945"/>
              <a:gd name="connsiteY1" fmla="*/ 176101 h 1530768"/>
              <a:gd name="connsiteX2" fmla="*/ 970945 w 970945"/>
              <a:gd name="connsiteY2" fmla="*/ 57568 h 153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945" h="1530768">
                <a:moveTo>
                  <a:pt x="259745" y="1530768"/>
                </a:moveTo>
                <a:cubicBezTo>
                  <a:pt x="90412" y="976201"/>
                  <a:pt x="-78921" y="421634"/>
                  <a:pt x="39612" y="176101"/>
                </a:cubicBezTo>
                <a:cubicBezTo>
                  <a:pt x="158145" y="-69432"/>
                  <a:pt x="564545" y="-5932"/>
                  <a:pt x="970945" y="57568"/>
                </a:cubicBezTo>
              </a:path>
            </a:pathLst>
          </a:custGeom>
          <a:noFill/>
          <a:ln>
            <a:solidFill>
              <a:srgbClr val="7030A0"/>
            </a:solidFill>
            <a:headEnd type="none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2" name="Freeform 171">
            <a:extLst>
              <a:ext uri="{FF2B5EF4-FFF2-40B4-BE49-F238E27FC236}">
                <a16:creationId xmlns:a16="http://schemas.microsoft.com/office/drawing/2014/main" id="{25290644-B360-5C85-847B-CA668E824BCC}"/>
              </a:ext>
            </a:extLst>
          </p:cNvPr>
          <p:cNvSpPr/>
          <p:nvPr/>
        </p:nvSpPr>
        <p:spPr>
          <a:xfrm>
            <a:off x="6578234" y="899098"/>
            <a:ext cx="469348" cy="1132973"/>
          </a:xfrm>
          <a:custGeom>
            <a:avLst/>
            <a:gdLst>
              <a:gd name="connsiteX0" fmla="*/ 67079 w 625879"/>
              <a:gd name="connsiteY0" fmla="*/ 1510828 h 1510828"/>
              <a:gd name="connsiteX1" fmla="*/ 50146 w 625879"/>
              <a:gd name="connsiteY1" fmla="*/ 206962 h 1510828"/>
              <a:gd name="connsiteX2" fmla="*/ 625879 w 625879"/>
              <a:gd name="connsiteY2" fmla="*/ 20695 h 1510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879" h="1510828">
                <a:moveTo>
                  <a:pt x="67079" y="1510828"/>
                </a:moveTo>
                <a:cubicBezTo>
                  <a:pt x="12046" y="983072"/>
                  <a:pt x="-42987" y="455317"/>
                  <a:pt x="50146" y="206962"/>
                </a:cubicBezTo>
                <a:cubicBezTo>
                  <a:pt x="143279" y="-41393"/>
                  <a:pt x="384579" y="-10349"/>
                  <a:pt x="625879" y="20695"/>
                </a:cubicBezTo>
              </a:path>
            </a:pathLst>
          </a:custGeom>
          <a:noFill/>
          <a:ln>
            <a:solidFill>
              <a:srgbClr val="7030A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DF8E8F9-C29B-AD71-F7FD-86D52EB0BEA5}"/>
              </a:ext>
            </a:extLst>
          </p:cNvPr>
          <p:cNvSpPr txBox="1"/>
          <p:nvPr/>
        </p:nvSpPr>
        <p:spPr>
          <a:xfrm>
            <a:off x="6190601" y="4150940"/>
            <a:ext cx="2893040" cy="923330"/>
          </a:xfrm>
          <a:prstGeom prst="rect">
            <a:avLst/>
          </a:prstGeom>
          <a:noFill/>
          <a:ln w="12700">
            <a:solidFill>
              <a:srgbClr val="515C5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515C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have a neural network approximate the image function.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0E50546-8656-9F02-F72C-F5676382ED48}"/>
                  </a:ext>
                </a:extLst>
              </p:cNvPr>
              <p:cNvSpPr txBox="1"/>
              <p:nvPr/>
            </p:nvSpPr>
            <p:spPr>
              <a:xfrm>
                <a:off x="3041821" y="4362065"/>
                <a:ext cx="4187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>
                          <a:solidFill>
                            <a:srgbClr val="515C5F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100" dirty="0">
                  <a:solidFill>
                    <a:srgbClr val="515C5F"/>
                  </a:solidFill>
                </a:endParaRPr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E0E50546-8656-9F02-F72C-F5676382E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821" y="4362065"/>
                <a:ext cx="41870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FD7D78A4-9B32-52E7-6942-C13C04D87630}"/>
                  </a:ext>
                </a:extLst>
              </p:cNvPr>
              <p:cNvSpPr/>
              <p:nvPr/>
            </p:nvSpPr>
            <p:spPr>
              <a:xfrm>
                <a:off x="3892024" y="4251779"/>
                <a:ext cx="1314301" cy="649357"/>
              </a:xfrm>
              <a:prstGeom prst="roundRect">
                <a:avLst/>
              </a:prstGeom>
              <a:solidFill>
                <a:srgbClr val="515C5F"/>
              </a:solidFill>
              <a:ln>
                <a:solidFill>
                  <a:srgbClr val="515C5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Neural Network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FD7D78A4-9B32-52E7-6942-C13C04D87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024" y="4251779"/>
                <a:ext cx="1314301" cy="64935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515C5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DFEA0D1-D522-714C-2DC5-96856920DCD6}"/>
                  </a:ext>
                </a:extLst>
              </p:cNvPr>
              <p:cNvSpPr txBox="1"/>
              <p:nvPr/>
            </p:nvSpPr>
            <p:spPr>
              <a:xfrm>
                <a:off x="5806382" y="4362065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rgbClr val="515C5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100" i="1" dirty="0">
                  <a:solidFill>
                    <a:srgbClr val="515C5F"/>
                  </a:solidFill>
                </a:endParaRPr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1DFEA0D1-D522-714C-2DC5-96856920D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382" y="4362065"/>
                <a:ext cx="44242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F955460-ED62-0389-AC54-546F3F1BF02B}"/>
              </a:ext>
            </a:extLst>
          </p:cNvPr>
          <p:cNvCxnSpPr>
            <a:stCxn id="174" idx="3"/>
            <a:endCxn id="175" idx="1"/>
          </p:cNvCxnSpPr>
          <p:nvPr/>
        </p:nvCxnSpPr>
        <p:spPr>
          <a:xfrm flipV="1">
            <a:off x="3460525" y="4576458"/>
            <a:ext cx="431499" cy="16440"/>
          </a:xfrm>
          <a:prstGeom prst="straightConnector1">
            <a:avLst/>
          </a:prstGeom>
          <a:ln w="28575">
            <a:solidFill>
              <a:srgbClr val="515C5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EEE5AD8-B565-4927-B9C5-9D22C5CAAF5C}"/>
              </a:ext>
            </a:extLst>
          </p:cNvPr>
          <p:cNvCxnSpPr>
            <a:stCxn id="175" idx="3"/>
            <a:endCxn id="176" idx="1"/>
          </p:cNvCxnSpPr>
          <p:nvPr/>
        </p:nvCxnSpPr>
        <p:spPr>
          <a:xfrm>
            <a:off x="5206325" y="4576458"/>
            <a:ext cx="600057" cy="16440"/>
          </a:xfrm>
          <a:prstGeom prst="straightConnector1">
            <a:avLst/>
          </a:prstGeom>
          <a:ln w="28575">
            <a:solidFill>
              <a:srgbClr val="515C5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7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/>
      <p:bldP spid="163" grpId="0"/>
      <p:bldP spid="164" grpId="0"/>
      <p:bldP spid="165" grpId="0"/>
      <p:bldP spid="167" grpId="0" animBg="1"/>
      <p:bldP spid="168" grpId="0" animBg="1"/>
      <p:bldP spid="169" grpId="0"/>
      <p:bldP spid="170" grpId="0"/>
      <p:bldP spid="171" grpId="0" animBg="1"/>
      <p:bldP spid="172" grpId="0" animBg="1"/>
      <p:bldP spid="173" grpId="0" animBg="1"/>
      <p:bldP spid="174" grpId="0"/>
      <p:bldP spid="174" grpId="1"/>
      <p:bldP spid="175" grpId="0" animBg="1"/>
      <p:bldP spid="176" grpId="0"/>
      <p:bldP spid="17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380;p13">
            <a:extLst>
              <a:ext uri="{FF2B5EF4-FFF2-40B4-BE49-F238E27FC236}">
                <a16:creationId xmlns:a16="http://schemas.microsoft.com/office/drawing/2014/main" id="{26DEC3BA-F94B-ABDC-EE92-72FBD54350B9}"/>
              </a:ext>
            </a:extLst>
          </p:cNvPr>
          <p:cNvSpPr/>
          <p:nvPr/>
        </p:nvSpPr>
        <p:spPr>
          <a:xfrm>
            <a:off x="4990448" y="1997749"/>
            <a:ext cx="3987280" cy="2383516"/>
          </a:xfrm>
          <a:prstGeom prst="roundRect">
            <a:avLst>
              <a:gd name="adj" fmla="val 0"/>
            </a:avLst>
          </a:prstGeom>
          <a:solidFill>
            <a:srgbClr val="EEEFF0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3" tIns="91413" rIns="91413" bIns="91413" anchor="ctr" anchorCtr="0">
            <a:noAutofit/>
          </a:bodyPr>
          <a:lstStyle/>
          <a:p>
            <a:endParaRPr sz="1867"/>
          </a:p>
        </p:txBody>
      </p:sp>
      <p:sp>
        <p:nvSpPr>
          <p:cNvPr id="184" name="Google Shape;418;p13">
            <a:extLst>
              <a:ext uri="{FF2B5EF4-FFF2-40B4-BE49-F238E27FC236}">
                <a16:creationId xmlns:a16="http://schemas.microsoft.com/office/drawing/2014/main" id="{0AFEE53A-A2C5-1781-E9D1-3B0C28DDFC38}"/>
              </a:ext>
            </a:extLst>
          </p:cNvPr>
          <p:cNvSpPr txBox="1">
            <a:spLocks/>
          </p:cNvSpPr>
          <p:nvPr/>
        </p:nvSpPr>
        <p:spPr>
          <a:xfrm>
            <a:off x="4990448" y="1589525"/>
            <a:ext cx="3987280" cy="472364"/>
          </a:xfrm>
          <a:prstGeom prst="rect">
            <a:avLst/>
          </a:prstGeom>
          <a:solidFill>
            <a:srgbClr val="5D9C95"/>
          </a:solidFill>
          <a:ln w="9525" cap="flat" cmpd="sng">
            <a:solidFill>
              <a:srgbClr val="5D9C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9977" tIns="91413" rIns="91413" bIns="9141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  <a:defRPr sz="1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GB" sz="1950" dirty="0"/>
              <a:t>Example: </a:t>
            </a:r>
            <a:r>
              <a:rPr lang="en-GB" sz="1950" b="0" dirty="0"/>
              <a:t>SIREN</a:t>
            </a:r>
          </a:p>
          <a:p>
            <a:pPr marL="0" indent="0">
              <a:buNone/>
            </a:pPr>
            <a:endParaRPr lang="en-GB" sz="1950" b="0" dirty="0"/>
          </a:p>
        </p:txBody>
      </p:sp>
      <p:sp>
        <p:nvSpPr>
          <p:cNvPr id="187" name="Google Shape;421;p13">
            <a:extLst>
              <a:ext uri="{FF2B5EF4-FFF2-40B4-BE49-F238E27FC236}">
                <a16:creationId xmlns:a16="http://schemas.microsoft.com/office/drawing/2014/main" id="{2C0FA7F0-B282-BFE8-4BED-37D006AA1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0475" y="1572605"/>
            <a:ext cx="4685689" cy="3138817"/>
          </a:xfrm>
          <a:prstGeom prst="rect">
            <a:avLst/>
          </a:prstGeom>
        </p:spPr>
        <p:txBody>
          <a:bodyPr spcFirstLastPara="1" wrap="square" lIns="179977" tIns="179977" rIns="179977" bIns="91413" anchor="t" anchorCtr="0">
            <a:noAutofit/>
          </a:bodyPr>
          <a:lstStyle/>
          <a:p>
            <a:pPr marL="0" indent="0" algn="just">
              <a:lnSpc>
                <a:spcPct val="115000"/>
              </a:lnSpc>
              <a:buNone/>
            </a:pPr>
            <a:r>
              <a:rPr lang="en-GB" sz="1800" dirty="0" err="1"/>
              <a:t>SInusoidal</a:t>
            </a:r>
            <a:r>
              <a:rPr lang="en-GB" sz="1800" dirty="0"/>
              <a:t> </a:t>
            </a:r>
            <a:r>
              <a:rPr lang="en-GB" sz="1800" dirty="0" err="1"/>
              <a:t>REpresentation</a:t>
            </a:r>
            <a:r>
              <a:rPr lang="en-GB" sz="1800" dirty="0"/>
              <a:t> Networks (SIREN) are a simple implicit representation network, but use </a:t>
            </a:r>
            <a:r>
              <a:rPr lang="en-GB" sz="1800" b="1" dirty="0"/>
              <a:t>sin</a:t>
            </a:r>
            <a:r>
              <a:rPr lang="en-GB" sz="1800" dirty="0"/>
              <a:t> (with clever initialisation) as their choice of non-linearity [</a:t>
            </a:r>
            <a:r>
              <a:rPr lang="en-GB" sz="1800" dirty="0" err="1"/>
              <a:t>Sitzmann</a:t>
            </a:r>
            <a:r>
              <a:rPr lang="en-GB" sz="1800" dirty="0"/>
              <a:t> et al., 2020].</a:t>
            </a:r>
          </a:p>
          <a:p>
            <a:pPr marL="0" indent="0" algn="just">
              <a:lnSpc>
                <a:spcPct val="115000"/>
              </a:lnSpc>
              <a:buNone/>
            </a:pPr>
            <a:endParaRPr lang="en-GB" sz="1800" dirty="0"/>
          </a:p>
          <a:p>
            <a:pPr marL="0" indent="0" algn="just">
              <a:lnSpc>
                <a:spcPct val="115000"/>
              </a:lnSpc>
              <a:buNone/>
            </a:pPr>
            <a:r>
              <a:rPr lang="en-GB" sz="1800" b="1" dirty="0"/>
              <a:t>sin</a:t>
            </a:r>
            <a:r>
              <a:rPr lang="en-GB" sz="1800" dirty="0"/>
              <a:t> is periodic, so it allows to capture patterns over all of the coordinate space (translation invariant, like convolutions). </a:t>
            </a:r>
          </a:p>
          <a:p>
            <a:pPr marL="0" indent="0" algn="just">
              <a:lnSpc>
                <a:spcPct val="115000"/>
              </a:lnSpc>
              <a:buNone/>
            </a:pPr>
            <a:endParaRPr lang="en-GB" sz="1800" dirty="0"/>
          </a:p>
          <a:p>
            <a:pPr marL="0" indent="0" algn="just">
              <a:lnSpc>
                <a:spcPct val="115000"/>
              </a:lnSpc>
              <a:buNone/>
            </a:pPr>
            <a:endParaRPr lang="en-GB" sz="1800" dirty="0"/>
          </a:p>
        </p:txBody>
      </p:sp>
      <p:sp>
        <p:nvSpPr>
          <p:cNvPr id="188" name="Google Shape;422;p13">
            <a:extLst>
              <a:ext uri="{FF2B5EF4-FFF2-40B4-BE49-F238E27FC236}">
                <a16:creationId xmlns:a16="http://schemas.microsoft.com/office/drawing/2014/main" id="{F3FD810A-6B74-7BCB-7145-CCD1940E8B2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719" y="1195804"/>
            <a:ext cx="4678676" cy="472438"/>
          </a:xfrm>
          <a:prstGeom prst="rect">
            <a:avLst/>
          </a:prstGeom>
        </p:spPr>
        <p:txBody>
          <a:bodyPr spcFirstLastPara="1" wrap="square" lIns="179977" tIns="91413" rIns="91413" bIns="91413" anchor="t" anchorCtr="0">
            <a:noAutofit/>
          </a:bodyPr>
          <a:lstStyle/>
          <a:p>
            <a:pPr marL="0" indent="0">
              <a:buNone/>
            </a:pPr>
            <a:r>
              <a:rPr lang="en-GB" sz="2100" dirty="0"/>
              <a:t>Definition: </a:t>
            </a:r>
            <a:r>
              <a:rPr lang="en-GB" sz="1950" b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SIREN</a:t>
            </a:r>
            <a:endParaRPr lang="en-GB" sz="2100" b="0" dirty="0">
              <a:solidFill>
                <a:schemeClr val="bg1"/>
              </a:solidFill>
            </a:endParaRPr>
          </a:p>
        </p:txBody>
      </p:sp>
      <p:sp>
        <p:nvSpPr>
          <p:cNvPr id="5" name="Google Shape;44;p7">
            <a:extLst>
              <a:ext uri="{FF2B5EF4-FFF2-40B4-BE49-F238E27FC236}">
                <a16:creationId xmlns:a16="http://schemas.microsoft.com/office/drawing/2014/main" id="{E924AC92-2021-CF61-F43B-E39D8E97BC6B}"/>
              </a:ext>
            </a:extLst>
          </p:cNvPr>
          <p:cNvSpPr txBox="1">
            <a:spLocks/>
          </p:cNvSpPr>
          <p:nvPr/>
        </p:nvSpPr>
        <p:spPr>
          <a:xfrm>
            <a:off x="65884" y="106439"/>
            <a:ext cx="7426140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 Representation Networks</a:t>
            </a:r>
            <a:endParaRPr lang="en-GB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Google Shape;52;p8">
            <a:extLst>
              <a:ext uri="{FF2B5EF4-FFF2-40B4-BE49-F238E27FC236}">
                <a16:creationId xmlns:a16="http://schemas.microsoft.com/office/drawing/2014/main" id="{11BEABDE-0556-7255-DD26-3D0046629F9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320078" y="213593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r>
              <a:rPr lang="en-GB" sz="21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SIREN</a:t>
            </a:r>
            <a:endParaRPr lang="en-GB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583A8-5EC6-0D74-9B41-2A4450CC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445" y="2362227"/>
            <a:ext cx="3877792" cy="1349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245C7A-5B2F-07DA-0AB9-0C3125A76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27" y="2150494"/>
            <a:ext cx="1685026" cy="8425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737F62-277A-C363-D009-ED5D8C7DFAA8}"/>
              </a:ext>
            </a:extLst>
          </p:cNvPr>
          <p:cNvSpPr txBox="1"/>
          <p:nvPr/>
        </p:nvSpPr>
        <p:spPr>
          <a:xfrm>
            <a:off x="5012529" y="3922969"/>
            <a:ext cx="399821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>
                <a:hlinkClick r:id="rId5"/>
              </a:rPr>
              <a:t>https://www.vincentsitzmann.com/siren</a:t>
            </a:r>
            <a:endParaRPr lang="en-US" sz="1725" dirty="0"/>
          </a:p>
        </p:txBody>
      </p:sp>
    </p:spTree>
    <p:extLst>
      <p:ext uri="{BB962C8B-B14F-4D97-AF65-F5344CB8AC3E}">
        <p14:creationId xmlns:p14="http://schemas.microsoft.com/office/powerpoint/2010/main" val="1176505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7" name="Google Shape;421;p13">
                <a:extLst>
                  <a:ext uri="{FF2B5EF4-FFF2-40B4-BE49-F238E27FC236}">
                    <a16:creationId xmlns:a16="http://schemas.microsoft.com/office/drawing/2014/main" id="{2C0FA7F0-B282-BFE8-4BED-37D006AA1F4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90475" y="1572605"/>
                <a:ext cx="4685689" cy="3138817"/>
              </a:xfrm>
              <a:prstGeom prst="rect">
                <a:avLst/>
              </a:prstGeom>
            </p:spPr>
            <p:txBody>
              <a:bodyPr spcFirstLastPara="1" wrap="square" lIns="179977" tIns="179977" rIns="179977" bIns="91413" anchor="t" anchorCtr="0">
                <a:noAutofit/>
              </a:bodyPr>
              <a:lstStyle/>
              <a:p>
                <a:pPr marL="0" indent="0" algn="just">
                  <a:lnSpc>
                    <a:spcPct val="115000"/>
                  </a:lnSpc>
                  <a:buNone/>
                </a:pPr>
                <a:r>
                  <a:rPr lang="en-GB" sz="1800" dirty="0"/>
                  <a:t>Neural Radiance Fields (</a:t>
                </a:r>
                <a:r>
                  <a:rPr lang="en-GB" sz="1800" dirty="0" err="1"/>
                  <a:t>NeRF</a:t>
                </a:r>
                <a:r>
                  <a:rPr lang="en-GB" sz="1800" dirty="0"/>
                  <a:t>) are similar to SIRENs, but instead of representing an image, they represent a single 3D scene [Mildenhall et al., 2020].</a:t>
                </a:r>
              </a:p>
              <a:p>
                <a:pPr marL="0" indent="0" algn="just">
                  <a:lnSpc>
                    <a:spcPct val="115000"/>
                  </a:lnSpc>
                  <a:buNone/>
                </a:pPr>
                <a:endParaRPr lang="en-GB" sz="1800" dirty="0"/>
              </a:p>
              <a:p>
                <a:pPr marL="0" indent="0" algn="just">
                  <a:lnSpc>
                    <a:spcPct val="115000"/>
                  </a:lnSpc>
                  <a:buNone/>
                </a:pPr>
                <a:r>
                  <a:rPr lang="en-GB" sz="1800" dirty="0"/>
                  <a:t>They map from pixel positions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GB" sz="1800" dirty="0"/>
                </a:br>
                <a:r>
                  <a:rPr lang="en-GB" sz="1800" dirty="0"/>
                  <a:t>and a viewing direction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1800" dirty="0"/>
                  <a:t> </a:t>
                </a:r>
                <a:r>
                  <a:rPr lang="en-GB" sz="1800" dirty="0"/>
                  <a:t>to a colour and density value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1800" dirty="0"/>
                  <a:t> integrated via a ray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l-GR" sz="1800" dirty="0"/>
                  <a:t>. </a:t>
                </a:r>
              </a:p>
              <a:p>
                <a:pPr marL="0" indent="0" algn="just">
                  <a:lnSpc>
                    <a:spcPct val="115000"/>
                  </a:lnSpc>
                  <a:buNone/>
                </a:pPr>
                <a:endParaRPr lang="en-GB" sz="1800" dirty="0"/>
              </a:p>
              <a:p>
                <a:pPr marL="0" indent="0" algn="just">
                  <a:lnSpc>
                    <a:spcPct val="115000"/>
                  </a:lnSpc>
                  <a:buNone/>
                </a:pPr>
                <a:endParaRPr lang="en-GB" sz="1800" dirty="0"/>
              </a:p>
            </p:txBody>
          </p:sp>
        </mc:Choice>
        <mc:Fallback>
          <p:sp>
            <p:nvSpPr>
              <p:cNvPr id="187" name="Google Shape;421;p13">
                <a:extLst>
                  <a:ext uri="{FF2B5EF4-FFF2-40B4-BE49-F238E27FC236}">
                    <a16:creationId xmlns:a16="http://schemas.microsoft.com/office/drawing/2014/main" id="{2C0FA7F0-B282-BFE8-4BED-37D006AA1F4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0475" y="1572605"/>
                <a:ext cx="4685689" cy="3138817"/>
              </a:xfrm>
              <a:prstGeom prst="rect">
                <a:avLst/>
              </a:prstGeom>
              <a:blipFill>
                <a:blip r:embed="rId3"/>
                <a:stretch>
                  <a:fillRect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Google Shape;422;p13">
            <a:extLst>
              <a:ext uri="{FF2B5EF4-FFF2-40B4-BE49-F238E27FC236}">
                <a16:creationId xmlns:a16="http://schemas.microsoft.com/office/drawing/2014/main" id="{F3FD810A-6B74-7BCB-7145-CCD1940E8B2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90719" y="1195804"/>
            <a:ext cx="4678676" cy="472438"/>
          </a:xfrm>
          <a:prstGeom prst="rect">
            <a:avLst/>
          </a:prstGeom>
        </p:spPr>
        <p:txBody>
          <a:bodyPr spcFirstLastPara="1" wrap="square" lIns="179977" tIns="91413" rIns="91413" bIns="91413" anchor="t" anchorCtr="0">
            <a:noAutofit/>
          </a:bodyPr>
          <a:lstStyle/>
          <a:p>
            <a:pPr marL="0" indent="0">
              <a:buNone/>
            </a:pPr>
            <a:r>
              <a:rPr lang="en-GB" sz="2100" dirty="0"/>
              <a:t>Definition: </a:t>
            </a:r>
            <a:r>
              <a:rPr lang="en-GB" sz="1950" b="0" dirty="0" err="1">
                <a:solidFill>
                  <a:schemeClr val="bg1"/>
                </a:solidFill>
                <a:latin typeface="Arial"/>
                <a:cs typeface="Arial"/>
                <a:sym typeface="Arial"/>
              </a:rPr>
              <a:t>NeRF</a:t>
            </a:r>
            <a:endParaRPr lang="en-GB" sz="2100" b="0" dirty="0">
              <a:solidFill>
                <a:schemeClr val="bg1"/>
              </a:solidFill>
            </a:endParaRPr>
          </a:p>
        </p:txBody>
      </p:sp>
      <p:sp>
        <p:nvSpPr>
          <p:cNvPr id="5" name="Google Shape;44;p7">
            <a:extLst>
              <a:ext uri="{FF2B5EF4-FFF2-40B4-BE49-F238E27FC236}">
                <a16:creationId xmlns:a16="http://schemas.microsoft.com/office/drawing/2014/main" id="{E924AC92-2021-CF61-F43B-E39D8E97BC6B}"/>
              </a:ext>
            </a:extLst>
          </p:cNvPr>
          <p:cNvSpPr txBox="1">
            <a:spLocks/>
          </p:cNvSpPr>
          <p:nvPr/>
        </p:nvSpPr>
        <p:spPr>
          <a:xfrm>
            <a:off x="65884" y="106439"/>
            <a:ext cx="7426140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 Representation Networks</a:t>
            </a:r>
            <a:endParaRPr lang="en-GB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Google Shape;52;p8">
            <a:extLst>
              <a:ext uri="{FF2B5EF4-FFF2-40B4-BE49-F238E27FC236}">
                <a16:creationId xmlns:a16="http://schemas.microsoft.com/office/drawing/2014/main" id="{11BEABDE-0556-7255-DD26-3D0046629F9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320078" y="213593"/>
            <a:ext cx="1912676" cy="333857"/>
          </a:xfrm>
          <a:prstGeom prst="rect">
            <a:avLst/>
          </a:prstGeom>
        </p:spPr>
        <p:txBody>
          <a:bodyPr spcFirstLastPara="1" wrap="square" lIns="89988" tIns="89988" rIns="91413" bIns="91413" anchor="ctr" anchorCtr="0">
            <a:noAutofit/>
          </a:bodyPr>
          <a:lstStyle/>
          <a:p>
            <a:pPr marL="0" indent="0"/>
            <a:endParaRPr lang="en-GB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r>
              <a:rPr lang="en-GB" sz="2100" b="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endParaRPr lang="en-GB"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Google Shape;380;p13">
            <a:extLst>
              <a:ext uri="{FF2B5EF4-FFF2-40B4-BE49-F238E27FC236}">
                <a16:creationId xmlns:a16="http://schemas.microsoft.com/office/drawing/2014/main" id="{E9806F7F-5527-4C1D-20D4-D6796025668D}"/>
              </a:ext>
            </a:extLst>
          </p:cNvPr>
          <p:cNvSpPr/>
          <p:nvPr/>
        </p:nvSpPr>
        <p:spPr>
          <a:xfrm>
            <a:off x="4990448" y="1601316"/>
            <a:ext cx="3987280" cy="2063280"/>
          </a:xfrm>
          <a:prstGeom prst="roundRect">
            <a:avLst>
              <a:gd name="adj" fmla="val 0"/>
            </a:avLst>
          </a:prstGeom>
          <a:solidFill>
            <a:srgbClr val="EEEFF0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3" tIns="91413" rIns="91413" bIns="91413" anchor="ctr" anchorCtr="0">
            <a:noAutofit/>
          </a:bodyPr>
          <a:lstStyle/>
          <a:p>
            <a:endParaRPr sz="1867"/>
          </a:p>
        </p:txBody>
      </p:sp>
      <p:sp>
        <p:nvSpPr>
          <p:cNvPr id="4" name="Google Shape;418;p13">
            <a:extLst>
              <a:ext uri="{FF2B5EF4-FFF2-40B4-BE49-F238E27FC236}">
                <a16:creationId xmlns:a16="http://schemas.microsoft.com/office/drawing/2014/main" id="{B65B5436-4981-3230-7C99-EAB1079369A9}"/>
              </a:ext>
            </a:extLst>
          </p:cNvPr>
          <p:cNvSpPr txBox="1">
            <a:spLocks/>
          </p:cNvSpPr>
          <p:nvPr/>
        </p:nvSpPr>
        <p:spPr>
          <a:xfrm>
            <a:off x="4990448" y="1193093"/>
            <a:ext cx="3987280" cy="472364"/>
          </a:xfrm>
          <a:prstGeom prst="rect">
            <a:avLst/>
          </a:prstGeom>
          <a:solidFill>
            <a:srgbClr val="5D9C95"/>
          </a:solidFill>
          <a:ln w="9525" cap="flat" cmpd="sng">
            <a:solidFill>
              <a:srgbClr val="5D9C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9977" tIns="91413" rIns="91413" bIns="9141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  <a:defRPr sz="1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C60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None/>
            </a:pPr>
            <a:r>
              <a:rPr lang="en-GB" sz="1950" dirty="0"/>
              <a:t>Example: </a:t>
            </a:r>
            <a:r>
              <a:rPr lang="en-GB" sz="1950" b="0" dirty="0" err="1">
                <a:solidFill>
                  <a:schemeClr val="bg1"/>
                </a:solidFill>
                <a:latin typeface="Arial"/>
                <a:cs typeface="Arial"/>
                <a:sym typeface="Arial"/>
              </a:rPr>
              <a:t>NeRF</a:t>
            </a:r>
            <a:endParaRPr lang="en-GB" sz="1950" b="0" dirty="0"/>
          </a:p>
          <a:p>
            <a:pPr marL="0" indent="0">
              <a:buNone/>
            </a:pPr>
            <a:endParaRPr lang="en-GB" sz="195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76FC7-7B43-9129-E9E7-79B9DFB24664}"/>
              </a:ext>
            </a:extLst>
          </p:cNvPr>
          <p:cNvSpPr txBox="1"/>
          <p:nvPr/>
        </p:nvSpPr>
        <p:spPr>
          <a:xfrm>
            <a:off x="5145356" y="3178074"/>
            <a:ext cx="3725700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>
                <a:hlinkClick r:id="rId4"/>
              </a:rPr>
              <a:t>https://www.matthewtancik.com/nerf</a:t>
            </a:r>
            <a:endParaRPr lang="en-US" sz="1725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59F8F-4409-4B10-10C1-4A723FCE5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34" y="1834926"/>
            <a:ext cx="3941487" cy="1252259"/>
          </a:xfrm>
          <a:prstGeom prst="rect">
            <a:avLst/>
          </a:prstGeom>
        </p:spPr>
      </p:pic>
      <p:sp>
        <p:nvSpPr>
          <p:cNvPr id="13" name="Google Shape;380;p13">
            <a:extLst>
              <a:ext uri="{FF2B5EF4-FFF2-40B4-BE49-F238E27FC236}">
                <a16:creationId xmlns:a16="http://schemas.microsoft.com/office/drawing/2014/main" id="{1A94B9A9-1BE9-DD65-6157-F7FCE7F16848}"/>
              </a:ext>
            </a:extLst>
          </p:cNvPr>
          <p:cNvSpPr/>
          <p:nvPr/>
        </p:nvSpPr>
        <p:spPr>
          <a:xfrm>
            <a:off x="5010935" y="3834066"/>
            <a:ext cx="3987280" cy="877356"/>
          </a:xfrm>
          <a:prstGeom prst="roundRect">
            <a:avLst>
              <a:gd name="adj" fmla="val 0"/>
            </a:avLst>
          </a:prstGeom>
          <a:solidFill>
            <a:srgbClr val="EEEFF0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3" tIns="91413" rIns="91413" bIns="91413" anchor="t" anchorCtr="0">
            <a:noAutofit/>
          </a:bodyPr>
          <a:lstStyle/>
          <a:p>
            <a:r>
              <a:rPr lang="en-GB" sz="1800" dirty="0">
                <a:solidFill>
                  <a:srgbClr val="525C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There are other implicit models:</a:t>
            </a:r>
          </a:p>
          <a:p>
            <a:endParaRPr lang="en-GB" sz="900" dirty="0">
              <a:solidFill>
                <a:srgbClr val="525C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r>
              <a:rPr lang="en-GB" sz="1725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https://cwkx.github.io/data/GON/</a:t>
            </a:r>
            <a:endParaRPr lang="en-GB" sz="1725" dirty="0"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sz="186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272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;p7">
            <a:extLst>
              <a:ext uri="{FF2B5EF4-FFF2-40B4-BE49-F238E27FC236}">
                <a16:creationId xmlns:a16="http://schemas.microsoft.com/office/drawing/2014/main" id="{E924AC92-2021-CF61-F43B-E39D8E97BC6B}"/>
              </a:ext>
            </a:extLst>
          </p:cNvPr>
          <p:cNvSpPr txBox="1">
            <a:spLocks/>
          </p:cNvSpPr>
          <p:nvPr/>
        </p:nvSpPr>
        <p:spPr>
          <a:xfrm>
            <a:off x="65884" y="106439"/>
            <a:ext cx="7426140" cy="47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3" tIns="91413" rIns="91413" bIns="9141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3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we learned today!</a:t>
            </a:r>
            <a:endParaRPr lang="en-GB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Google Shape;45;p7">
            <a:extLst>
              <a:ext uri="{FF2B5EF4-FFF2-40B4-BE49-F238E27FC236}">
                <a16:creationId xmlns:a16="http://schemas.microsoft.com/office/drawing/2014/main" id="{EA283265-BF9E-008D-CFC9-D0770189C873}"/>
              </a:ext>
            </a:extLst>
          </p:cNvPr>
          <p:cNvSpPr txBox="1"/>
          <p:nvPr/>
        </p:nvSpPr>
        <p:spPr>
          <a:xfrm>
            <a:off x="429667" y="796684"/>
            <a:ext cx="5810935" cy="121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Generative models</a:t>
            </a:r>
            <a:endParaRPr sz="24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45;p7">
            <a:extLst>
              <a:ext uri="{FF2B5EF4-FFF2-40B4-BE49-F238E27FC236}">
                <a16:creationId xmlns:a16="http://schemas.microsoft.com/office/drawing/2014/main" id="{E5A5CEF9-24E6-1117-BD0D-9DD816DA1AB8}"/>
              </a:ext>
            </a:extLst>
          </p:cNvPr>
          <p:cNvSpPr txBox="1"/>
          <p:nvPr/>
        </p:nvSpPr>
        <p:spPr>
          <a:xfrm>
            <a:off x="429667" y="1262994"/>
            <a:ext cx="5810935" cy="7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500"/>
              </a:spcBef>
            </a:pPr>
            <a:r>
              <a:rPr lang="en-GB" sz="24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Generative adversarial networks</a:t>
            </a:r>
          </a:p>
        </p:txBody>
      </p:sp>
      <p:sp>
        <p:nvSpPr>
          <p:cNvPr id="4" name="Google Shape;45;p7">
            <a:extLst>
              <a:ext uri="{FF2B5EF4-FFF2-40B4-BE49-F238E27FC236}">
                <a16:creationId xmlns:a16="http://schemas.microsoft.com/office/drawing/2014/main" id="{51359D24-26BC-965E-ADBD-2A022DB613D4}"/>
              </a:ext>
            </a:extLst>
          </p:cNvPr>
          <p:cNvSpPr txBox="1"/>
          <p:nvPr/>
        </p:nvSpPr>
        <p:spPr>
          <a:xfrm>
            <a:off x="429667" y="1837145"/>
            <a:ext cx="8580444" cy="109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Definition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Common Issues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 err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Lipschits</a:t>
            </a: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 Continuity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endParaRPr lang="en-GB" sz="20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863" lvl="0">
              <a:buClr>
                <a:srgbClr val="999999"/>
              </a:buClr>
              <a:buSzPts val="1450"/>
            </a:pPr>
            <a:endParaRPr lang="en-GB" sz="20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Spectral Normalisation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Conditional GANs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Other Advanced Variants</a:t>
            </a:r>
          </a:p>
          <a:p>
            <a:pPr marL="457200" lvl="0" indent="-396337">
              <a:buClr>
                <a:srgbClr val="999999"/>
              </a:buClr>
              <a:buSzPts val="1450"/>
              <a:buFont typeface="Open Sans"/>
              <a:buChar char="●"/>
            </a:pPr>
            <a:endParaRPr lang="en-GB" sz="24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45;p7">
            <a:extLst>
              <a:ext uri="{FF2B5EF4-FFF2-40B4-BE49-F238E27FC236}">
                <a16:creationId xmlns:a16="http://schemas.microsoft.com/office/drawing/2014/main" id="{8260DB43-E02B-B3E7-96B7-D38BF559BC6D}"/>
              </a:ext>
            </a:extLst>
          </p:cNvPr>
          <p:cNvSpPr txBox="1"/>
          <p:nvPr/>
        </p:nvSpPr>
        <p:spPr>
          <a:xfrm>
            <a:off x="3335134" y="676502"/>
            <a:ext cx="5810935" cy="121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63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Unsupervised training</a:t>
            </a:r>
          </a:p>
          <a:p>
            <a:pPr marL="457200" lvl="0" indent="-3963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 err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PixelRNN</a:t>
            </a: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GB" sz="2000" dirty="0" err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PixelCNN</a:t>
            </a:r>
            <a:endParaRPr sz="20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45;p7">
            <a:extLst>
              <a:ext uri="{FF2B5EF4-FFF2-40B4-BE49-F238E27FC236}">
                <a16:creationId xmlns:a16="http://schemas.microsoft.com/office/drawing/2014/main" id="{F0A886CF-C142-6961-BAB0-4ACC2B109CC1}"/>
              </a:ext>
            </a:extLst>
          </p:cNvPr>
          <p:cNvSpPr txBox="1"/>
          <p:nvPr/>
        </p:nvSpPr>
        <p:spPr>
          <a:xfrm>
            <a:off x="427598" y="2933399"/>
            <a:ext cx="5810935" cy="121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24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Variational autoencoders</a:t>
            </a:r>
            <a:endParaRPr sz="2400" dirty="0">
              <a:solidFill>
                <a:srgbClr val="525C6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45;p7">
            <a:extLst>
              <a:ext uri="{FF2B5EF4-FFF2-40B4-BE49-F238E27FC236}">
                <a16:creationId xmlns:a16="http://schemas.microsoft.com/office/drawing/2014/main" id="{FCE01D9A-5381-22AD-613A-4883D9390680}"/>
              </a:ext>
            </a:extLst>
          </p:cNvPr>
          <p:cNvSpPr txBox="1"/>
          <p:nvPr/>
        </p:nvSpPr>
        <p:spPr>
          <a:xfrm>
            <a:off x="427598" y="3722439"/>
            <a:ext cx="5810935" cy="71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500"/>
              </a:spcBef>
            </a:pPr>
            <a:r>
              <a:rPr lang="en-GB" sz="2400" dirty="0">
                <a:solidFill>
                  <a:srgbClr val="525C60"/>
                </a:solidFill>
                <a:latin typeface="Open Sans"/>
                <a:ea typeface="Open Sans"/>
                <a:cs typeface="Open Sans"/>
                <a:sym typeface="Open Sans"/>
              </a:rPr>
              <a:t>Implicit networks</a:t>
            </a:r>
          </a:p>
        </p:txBody>
      </p:sp>
      <p:sp>
        <p:nvSpPr>
          <p:cNvPr id="9" name="Google Shape;45;p7">
            <a:extLst>
              <a:ext uri="{FF2B5EF4-FFF2-40B4-BE49-F238E27FC236}">
                <a16:creationId xmlns:a16="http://schemas.microsoft.com/office/drawing/2014/main" id="{D56914A1-CDE9-04EF-1FE0-A2F63249C251}"/>
              </a:ext>
            </a:extLst>
          </p:cNvPr>
          <p:cNvSpPr txBox="1"/>
          <p:nvPr/>
        </p:nvSpPr>
        <p:spPr>
          <a:xfrm>
            <a:off x="429667" y="4271670"/>
            <a:ext cx="8580444" cy="1096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Definition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SIRENs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 err="1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NeRFs</a:t>
            </a:r>
            <a:endParaRPr lang="en-GB" sz="20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45;p7">
            <a:extLst>
              <a:ext uri="{FF2B5EF4-FFF2-40B4-BE49-F238E27FC236}">
                <a16:creationId xmlns:a16="http://schemas.microsoft.com/office/drawing/2014/main" id="{CD5FA737-87E4-BA89-84FF-546280FEAF03}"/>
              </a:ext>
            </a:extLst>
          </p:cNvPr>
          <p:cNvSpPr txBox="1"/>
          <p:nvPr/>
        </p:nvSpPr>
        <p:spPr>
          <a:xfrm>
            <a:off x="4607858" y="2920421"/>
            <a:ext cx="5810935" cy="1212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Autoencoders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VAEs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Reparameterisation trick</a:t>
            </a:r>
          </a:p>
          <a:p>
            <a:pPr marL="609579" indent="-528431">
              <a:buClr>
                <a:srgbClr val="999999"/>
              </a:buClr>
              <a:buSzPts val="1450"/>
              <a:buFont typeface="Open Sans"/>
              <a:buChar char="●"/>
            </a:pPr>
            <a:r>
              <a:rPr lang="en-GB" sz="20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ELBO</a:t>
            </a:r>
          </a:p>
        </p:txBody>
      </p:sp>
    </p:spTree>
    <p:extLst>
      <p:ext uri="{BB962C8B-B14F-4D97-AF65-F5344CB8AC3E}">
        <p14:creationId xmlns:p14="http://schemas.microsoft.com/office/powerpoint/2010/main" val="26204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238744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 err="1"/>
              <a:t>PixelRNN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DD2612A4-B685-2147-7F0A-832A3CD8F4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196649" y="171018"/>
            <a:ext cx="4053600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[van den Oord et al., 2016]</a:t>
            </a:r>
            <a:endParaRPr b="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63C8695-DC0D-7EB8-5F7B-7A73B9A72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2537" y="975805"/>
            <a:ext cx="5695441" cy="3193557"/>
          </a:xfrm>
          <a:noFill/>
        </p:spPr>
        <p:txBody>
          <a:bodyPr/>
          <a:lstStyle/>
          <a:p>
            <a:r>
              <a:rPr lang="en-US" sz="2400" dirty="0"/>
              <a:t>Explicit tractable density function.</a:t>
            </a:r>
          </a:p>
          <a:p>
            <a:r>
              <a:rPr lang="en-US" sz="2400" dirty="0"/>
              <a:t>We generate pixels one by one starting from a corner.</a:t>
            </a:r>
          </a:p>
          <a:p>
            <a:r>
              <a:rPr lang="en-US" sz="2400" dirty="0"/>
              <a:t>Dependency on previous pixels is modelled via an RNN.</a:t>
            </a:r>
          </a:p>
          <a:p>
            <a:r>
              <a:rPr lang="en-US" sz="2400" dirty="0"/>
              <a:t>During inference, for generation, we </a:t>
            </a:r>
            <a:r>
              <a:rPr lang="en-GB" sz="2400" dirty="0"/>
              <a:t>initialise</a:t>
            </a:r>
            <a:r>
              <a:rPr lang="en-US" sz="2400" dirty="0"/>
              <a:t> the value of the first pixel and the image is generated.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EBB86-7F92-384E-A249-949345D135CC}"/>
              </a:ext>
            </a:extLst>
          </p:cNvPr>
          <p:cNvSpPr/>
          <p:nvPr/>
        </p:nvSpPr>
        <p:spPr>
          <a:xfrm>
            <a:off x="5471533" y="11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A42E33-1102-E9A6-CE5D-34CC57E065D7}"/>
              </a:ext>
            </a:extLst>
          </p:cNvPr>
          <p:cNvSpPr/>
          <p:nvPr/>
        </p:nvSpPr>
        <p:spPr>
          <a:xfrm>
            <a:off x="6106537" y="11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17C141-F574-C4FC-B442-C321FF7784AC}"/>
              </a:ext>
            </a:extLst>
          </p:cNvPr>
          <p:cNvSpPr/>
          <p:nvPr/>
        </p:nvSpPr>
        <p:spPr>
          <a:xfrm>
            <a:off x="6742156" y="11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A96C71-99C4-E062-CC09-A41092640479}"/>
              </a:ext>
            </a:extLst>
          </p:cNvPr>
          <p:cNvSpPr/>
          <p:nvPr/>
        </p:nvSpPr>
        <p:spPr>
          <a:xfrm>
            <a:off x="7377775" y="11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C1EE4C-79A3-47FF-560A-E421ECFDAF19}"/>
              </a:ext>
            </a:extLst>
          </p:cNvPr>
          <p:cNvSpPr/>
          <p:nvPr/>
        </p:nvSpPr>
        <p:spPr>
          <a:xfrm>
            <a:off x="8013394" y="11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416F2-AD10-F894-B7B5-F7B784C2E003}"/>
              </a:ext>
            </a:extLst>
          </p:cNvPr>
          <p:cNvSpPr/>
          <p:nvPr/>
        </p:nvSpPr>
        <p:spPr>
          <a:xfrm>
            <a:off x="8652453" y="11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48475C-62E3-9F14-701C-AB4809CE2619}"/>
              </a:ext>
            </a:extLst>
          </p:cNvPr>
          <p:cNvSpPr/>
          <p:nvPr/>
        </p:nvSpPr>
        <p:spPr>
          <a:xfrm>
            <a:off x="5470918" y="1758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2D8E9-2F63-907E-F074-C3BB4C52EBA4}"/>
              </a:ext>
            </a:extLst>
          </p:cNvPr>
          <p:cNvSpPr/>
          <p:nvPr/>
        </p:nvSpPr>
        <p:spPr>
          <a:xfrm>
            <a:off x="6106537" y="1758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082996-543C-EEF2-467D-747F05C780F7}"/>
              </a:ext>
            </a:extLst>
          </p:cNvPr>
          <p:cNvSpPr/>
          <p:nvPr/>
        </p:nvSpPr>
        <p:spPr>
          <a:xfrm>
            <a:off x="6742156" y="1758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533590-D0D8-6D1F-420B-2ACE2B1A8C7A}"/>
              </a:ext>
            </a:extLst>
          </p:cNvPr>
          <p:cNvSpPr/>
          <p:nvPr/>
        </p:nvSpPr>
        <p:spPr>
          <a:xfrm>
            <a:off x="7377775" y="1758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F2948F-47F0-238E-3FD6-3BC8FD4DE007}"/>
              </a:ext>
            </a:extLst>
          </p:cNvPr>
          <p:cNvSpPr/>
          <p:nvPr/>
        </p:nvSpPr>
        <p:spPr>
          <a:xfrm>
            <a:off x="8013394" y="1758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48331A-1E33-9FBC-94E9-ADF1BDB93C30}"/>
              </a:ext>
            </a:extLst>
          </p:cNvPr>
          <p:cNvSpPr/>
          <p:nvPr/>
        </p:nvSpPr>
        <p:spPr>
          <a:xfrm>
            <a:off x="8652453" y="1758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D1D18B-0802-C010-E642-FD17C76089B9}"/>
              </a:ext>
            </a:extLst>
          </p:cNvPr>
          <p:cNvSpPr/>
          <p:nvPr/>
        </p:nvSpPr>
        <p:spPr>
          <a:xfrm>
            <a:off x="5470918" y="2334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1ADC67-84A0-84D3-CC61-40B5EB0ACEB5}"/>
              </a:ext>
            </a:extLst>
          </p:cNvPr>
          <p:cNvSpPr/>
          <p:nvPr/>
        </p:nvSpPr>
        <p:spPr>
          <a:xfrm>
            <a:off x="6106537" y="2335242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BF473F-9B5D-E20E-DE2B-84920D92BB9F}"/>
              </a:ext>
            </a:extLst>
          </p:cNvPr>
          <p:cNvSpPr/>
          <p:nvPr/>
        </p:nvSpPr>
        <p:spPr>
          <a:xfrm>
            <a:off x="6742156" y="2334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106C97-5896-4D5B-3CDA-3244D1C2B206}"/>
              </a:ext>
            </a:extLst>
          </p:cNvPr>
          <p:cNvSpPr/>
          <p:nvPr/>
        </p:nvSpPr>
        <p:spPr>
          <a:xfrm>
            <a:off x="7377775" y="2334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BE1BD0-DCE6-2CDB-A7EE-5F20A90E35D9}"/>
              </a:ext>
            </a:extLst>
          </p:cNvPr>
          <p:cNvSpPr/>
          <p:nvPr/>
        </p:nvSpPr>
        <p:spPr>
          <a:xfrm>
            <a:off x="8013394" y="2334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9099E9-1CDB-6031-6654-561CDD380CBF}"/>
              </a:ext>
            </a:extLst>
          </p:cNvPr>
          <p:cNvSpPr/>
          <p:nvPr/>
        </p:nvSpPr>
        <p:spPr>
          <a:xfrm>
            <a:off x="8652453" y="2334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A5A005-D0F2-4C65-3F91-03C08A902803}"/>
              </a:ext>
            </a:extLst>
          </p:cNvPr>
          <p:cNvSpPr/>
          <p:nvPr/>
        </p:nvSpPr>
        <p:spPr>
          <a:xfrm>
            <a:off x="5470918" y="29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00380B-3496-192E-A126-57B19FC2B42A}"/>
              </a:ext>
            </a:extLst>
          </p:cNvPr>
          <p:cNvSpPr/>
          <p:nvPr/>
        </p:nvSpPr>
        <p:spPr>
          <a:xfrm>
            <a:off x="6106537" y="2947327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6DE936-D12E-55A0-3602-590887E82417}"/>
              </a:ext>
            </a:extLst>
          </p:cNvPr>
          <p:cNvSpPr/>
          <p:nvPr/>
        </p:nvSpPr>
        <p:spPr>
          <a:xfrm>
            <a:off x="6742156" y="29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6F13DD0-B6F7-5653-3348-6480D20E9D3A}"/>
              </a:ext>
            </a:extLst>
          </p:cNvPr>
          <p:cNvSpPr/>
          <p:nvPr/>
        </p:nvSpPr>
        <p:spPr>
          <a:xfrm>
            <a:off x="7377775" y="29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D684C0A-E1C0-E32A-06A9-9ECFD4331964}"/>
              </a:ext>
            </a:extLst>
          </p:cNvPr>
          <p:cNvSpPr/>
          <p:nvPr/>
        </p:nvSpPr>
        <p:spPr>
          <a:xfrm>
            <a:off x="8013394" y="29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4E531C-0951-240F-44EA-233DFE2E8C34}"/>
              </a:ext>
            </a:extLst>
          </p:cNvPr>
          <p:cNvSpPr/>
          <p:nvPr/>
        </p:nvSpPr>
        <p:spPr>
          <a:xfrm>
            <a:off x="8652453" y="29464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EA0CE4-6332-EFFF-0F22-F3C607A8884D}"/>
              </a:ext>
            </a:extLst>
          </p:cNvPr>
          <p:cNvSpPr/>
          <p:nvPr/>
        </p:nvSpPr>
        <p:spPr>
          <a:xfrm>
            <a:off x="5470918" y="3529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341E89-6778-5C59-8DFF-7EE563C1C2BE}"/>
              </a:ext>
            </a:extLst>
          </p:cNvPr>
          <p:cNvSpPr/>
          <p:nvPr/>
        </p:nvSpPr>
        <p:spPr>
          <a:xfrm>
            <a:off x="6106537" y="3529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93B9B0-6E61-B6AE-189C-4D3BE068A44B}"/>
              </a:ext>
            </a:extLst>
          </p:cNvPr>
          <p:cNvSpPr/>
          <p:nvPr/>
        </p:nvSpPr>
        <p:spPr>
          <a:xfrm>
            <a:off x="6742156" y="3529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98FEEDE-80C4-4C52-F7EF-B27B313E3A73}"/>
              </a:ext>
            </a:extLst>
          </p:cNvPr>
          <p:cNvSpPr/>
          <p:nvPr/>
        </p:nvSpPr>
        <p:spPr>
          <a:xfrm>
            <a:off x="7377775" y="3529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A4A9BA-6C1A-6443-17BE-CF2AB483FD0C}"/>
              </a:ext>
            </a:extLst>
          </p:cNvPr>
          <p:cNvSpPr/>
          <p:nvPr/>
        </p:nvSpPr>
        <p:spPr>
          <a:xfrm>
            <a:off x="8013394" y="3529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6A360CC-5B23-8E3E-B054-E8651EB1B052}"/>
              </a:ext>
            </a:extLst>
          </p:cNvPr>
          <p:cNvSpPr/>
          <p:nvPr/>
        </p:nvSpPr>
        <p:spPr>
          <a:xfrm>
            <a:off x="8652453" y="3529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603F56B-4027-36F3-955A-614E75F42620}"/>
              </a:ext>
            </a:extLst>
          </p:cNvPr>
          <p:cNvSpPr/>
          <p:nvPr/>
        </p:nvSpPr>
        <p:spPr>
          <a:xfrm>
            <a:off x="5470918" y="4141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366220-546A-5832-F59A-BE1AEA188386}"/>
              </a:ext>
            </a:extLst>
          </p:cNvPr>
          <p:cNvSpPr/>
          <p:nvPr/>
        </p:nvSpPr>
        <p:spPr>
          <a:xfrm>
            <a:off x="6106537" y="4141190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F50593-6BDE-7524-5E8D-9ED1990C8C24}"/>
              </a:ext>
            </a:extLst>
          </p:cNvPr>
          <p:cNvSpPr/>
          <p:nvPr/>
        </p:nvSpPr>
        <p:spPr>
          <a:xfrm>
            <a:off x="6742156" y="4141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62752-A03F-CE8C-22CE-07F97AF89C4D}"/>
              </a:ext>
            </a:extLst>
          </p:cNvPr>
          <p:cNvSpPr/>
          <p:nvPr/>
        </p:nvSpPr>
        <p:spPr>
          <a:xfrm>
            <a:off x="7377775" y="4141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A4DE24D-58D7-87CC-04CA-FAA2F4DE12AF}"/>
              </a:ext>
            </a:extLst>
          </p:cNvPr>
          <p:cNvSpPr/>
          <p:nvPr/>
        </p:nvSpPr>
        <p:spPr>
          <a:xfrm>
            <a:off x="8013394" y="4141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13CC53-2EBD-A0D8-42ED-C7DA6FC4366B}"/>
              </a:ext>
            </a:extLst>
          </p:cNvPr>
          <p:cNvSpPr/>
          <p:nvPr/>
        </p:nvSpPr>
        <p:spPr>
          <a:xfrm>
            <a:off x="8652453" y="4141661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CF1CFC-3D92-1382-8E1D-B03678874A1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831533" y="1326461"/>
            <a:ext cx="275004" cy="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F9F1A99-62C7-E62B-E007-FB36E8398BF3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5650918" y="1506461"/>
            <a:ext cx="615" cy="25200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D9FCF4D-2D2C-6E8E-8282-E1B854514DF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466537" y="1326461"/>
            <a:ext cx="275619" cy="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EF5A768-50D0-A787-A1C5-56FC9AB2F198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5650918" y="2118461"/>
            <a:ext cx="0" cy="21600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FA07E50-631F-4A9C-79DA-2AB471B1F81C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830918" y="1938461"/>
            <a:ext cx="275619" cy="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89BEBB2-44FD-5F67-40C0-5E411EEF8396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6286537" y="1506461"/>
            <a:ext cx="0" cy="25200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899A1E-4B8B-D24F-546B-E77A2E52A91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102156" y="1326461"/>
            <a:ext cx="275619" cy="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430E06-040C-1660-AB56-1BB78BF033ED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922156" y="1506461"/>
            <a:ext cx="0" cy="25200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EB3AC9-E18D-1179-ABDF-894F70B11DB8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466537" y="1938461"/>
            <a:ext cx="275619" cy="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D9E043-CD2B-9EF0-9E5A-9138B0F25D76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6286537" y="2118461"/>
            <a:ext cx="0" cy="21678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81DAE7A-5168-347A-BA19-2A138AF61258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5830918" y="2514461"/>
            <a:ext cx="275619" cy="781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2678570-6EA6-8952-9067-B4B5F53A39D3}"/>
              </a:ext>
            </a:extLst>
          </p:cNvPr>
          <p:cNvCxnSpPr>
            <a:cxnSpLocks/>
            <a:stCxn id="25" idx="2"/>
            <a:endCxn id="49" idx="0"/>
          </p:cNvCxnSpPr>
          <p:nvPr/>
        </p:nvCxnSpPr>
        <p:spPr>
          <a:xfrm>
            <a:off x="5650918" y="2694461"/>
            <a:ext cx="0" cy="25200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E8E929D-A1CB-752E-B8DA-BCBAABF66E4C}"/>
              </a:ext>
            </a:extLst>
          </p:cNvPr>
          <p:cNvSpPr txBox="1"/>
          <p:nvPr/>
        </p:nvSpPr>
        <p:spPr>
          <a:xfrm>
            <a:off x="5574242" y="4635906"/>
            <a:ext cx="3358977" cy="276999"/>
          </a:xfrm>
          <a:prstGeom prst="rect">
            <a:avLst/>
          </a:prstGeom>
          <a:noFill/>
          <a:ln w="2222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>
                <a:solidFill>
                  <a:srgbClr val="FF40FF"/>
                </a:solidFill>
              </a:rPr>
              <a:t>… continue until the entire image is generated.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260FC5-A415-5E27-F9FD-AA3725FFB236}"/>
              </a:ext>
            </a:extLst>
          </p:cNvPr>
          <p:cNvSpPr txBox="1"/>
          <p:nvPr/>
        </p:nvSpPr>
        <p:spPr>
          <a:xfrm>
            <a:off x="386709" y="4532815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</a:rPr>
              <a:t>but RNNs are sequential and thus </a:t>
            </a:r>
            <a:r>
              <a:rPr lang="en-GB" sz="1800" b="1" dirty="0">
                <a:solidFill>
                  <a:srgbClr val="FF0000"/>
                </a:solidFill>
              </a:rPr>
              <a:t>inefficient</a:t>
            </a:r>
            <a:r>
              <a:rPr lang="en-GB" sz="1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6D24AD-EB11-8F25-BF35-7DB5691C8570}"/>
              </a:ext>
            </a:extLst>
          </p:cNvPr>
          <p:cNvSpPr txBox="1"/>
          <p:nvPr/>
        </p:nvSpPr>
        <p:spPr>
          <a:xfrm>
            <a:off x="386709" y="42136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rgbClr val="00CC00"/>
                </a:solidFill>
              </a:rPr>
              <a:t>Good results</a:t>
            </a:r>
          </a:p>
        </p:txBody>
      </p:sp>
    </p:spTree>
    <p:extLst>
      <p:ext uri="{BB962C8B-B14F-4D97-AF65-F5344CB8AC3E}">
        <p14:creationId xmlns:p14="http://schemas.microsoft.com/office/powerpoint/2010/main" val="2497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0FF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238744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 err="1"/>
              <a:t>PixelCNN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DD2612A4-B685-2147-7F0A-832A3CD8F4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196649" y="171018"/>
            <a:ext cx="4053600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[van den Oord et al., 2016]</a:t>
            </a:r>
            <a:endParaRPr b="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63C8695-DC0D-7EB8-5F7B-7A73B9A72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41021" y="846709"/>
            <a:ext cx="5424449" cy="3193557"/>
          </a:xfrm>
          <a:noFill/>
        </p:spPr>
        <p:txBody>
          <a:bodyPr/>
          <a:lstStyle/>
          <a:p>
            <a:r>
              <a:rPr lang="en-US" sz="2400" dirty="0"/>
              <a:t>Explicit tractable density function.</a:t>
            </a:r>
          </a:p>
          <a:p>
            <a:r>
              <a:rPr lang="en-US" sz="2400" dirty="0"/>
              <a:t>We generate pixels one by one starting from a corner.</a:t>
            </a:r>
          </a:p>
          <a:p>
            <a:r>
              <a:rPr lang="en-US" sz="2400" dirty="0"/>
              <a:t>Dependency on </a:t>
            </a:r>
            <a:r>
              <a:rPr lang="en-US" sz="2400" b="1" dirty="0"/>
              <a:t>pixel</a:t>
            </a:r>
            <a:r>
              <a:rPr lang="en-US" sz="2400" dirty="0"/>
              <a:t>s is modelled via a CNN over </a:t>
            </a:r>
            <a:r>
              <a:rPr lang="en-US" sz="2400" dirty="0">
                <a:solidFill>
                  <a:srgbClr val="00CC00"/>
                </a:solidFill>
              </a:rPr>
              <a:t>context patch</a:t>
            </a:r>
            <a:r>
              <a:rPr lang="en-US" sz="2400" dirty="0"/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8E929D-A1CB-752E-B8DA-BCBAABF66E4C}"/>
              </a:ext>
            </a:extLst>
          </p:cNvPr>
          <p:cNvSpPr txBox="1"/>
          <p:nvPr/>
        </p:nvSpPr>
        <p:spPr>
          <a:xfrm>
            <a:off x="5574242" y="4786513"/>
            <a:ext cx="3358977" cy="276999"/>
          </a:xfrm>
          <a:prstGeom prst="rect">
            <a:avLst/>
          </a:prstGeom>
          <a:noFill/>
          <a:ln w="2222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i="1" dirty="0">
                <a:solidFill>
                  <a:srgbClr val="FF40FF"/>
                </a:solidFill>
              </a:rPr>
              <a:t>… continue until the entire image is generated.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CA68133-E03B-29E6-6700-F187C0BA3E34}"/>
              </a:ext>
            </a:extLst>
          </p:cNvPr>
          <p:cNvSpPr txBox="1"/>
          <p:nvPr/>
        </p:nvSpPr>
        <p:spPr>
          <a:xfrm>
            <a:off x="6975843" y="5328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9350755-0DCA-254D-EB23-2E3A6B712402}"/>
              </a:ext>
            </a:extLst>
          </p:cNvPr>
          <p:cNvSpPr/>
          <p:nvPr/>
        </p:nvSpPr>
        <p:spPr>
          <a:xfrm>
            <a:off x="5436697" y="1320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77FDFE1-A5BA-B92F-77E9-0C19D1D0011A}"/>
              </a:ext>
            </a:extLst>
          </p:cNvPr>
          <p:cNvSpPr/>
          <p:nvPr/>
        </p:nvSpPr>
        <p:spPr>
          <a:xfrm>
            <a:off x="6071701" y="1320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BCC7690-C526-D4EC-51D3-2A5295A1B680}"/>
              </a:ext>
            </a:extLst>
          </p:cNvPr>
          <p:cNvSpPr/>
          <p:nvPr/>
        </p:nvSpPr>
        <p:spPr>
          <a:xfrm>
            <a:off x="6707320" y="1320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1FE5A81-FA12-4333-3C42-31178083ABA7}"/>
              </a:ext>
            </a:extLst>
          </p:cNvPr>
          <p:cNvSpPr/>
          <p:nvPr/>
        </p:nvSpPr>
        <p:spPr>
          <a:xfrm>
            <a:off x="7342939" y="1320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A9E25BA-12E5-93FA-EFBE-69E4AC02F019}"/>
              </a:ext>
            </a:extLst>
          </p:cNvPr>
          <p:cNvSpPr/>
          <p:nvPr/>
        </p:nvSpPr>
        <p:spPr>
          <a:xfrm>
            <a:off x="7978558" y="1320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E1990C6-444F-F901-A02A-C294107D046E}"/>
              </a:ext>
            </a:extLst>
          </p:cNvPr>
          <p:cNvSpPr/>
          <p:nvPr/>
        </p:nvSpPr>
        <p:spPr>
          <a:xfrm>
            <a:off x="8617617" y="1320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DC3B196-3942-411C-B39E-833FAB966CA5}"/>
              </a:ext>
            </a:extLst>
          </p:cNvPr>
          <p:cNvSpPr/>
          <p:nvPr/>
        </p:nvSpPr>
        <p:spPr>
          <a:xfrm>
            <a:off x="5436082" y="1932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2C91748-C00E-75E9-9F3C-CA70B4FBECC6}"/>
              </a:ext>
            </a:extLst>
          </p:cNvPr>
          <p:cNvSpPr/>
          <p:nvPr/>
        </p:nvSpPr>
        <p:spPr>
          <a:xfrm>
            <a:off x="6071701" y="1932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C1213C-B33A-B778-794A-081E6F976B3D}"/>
              </a:ext>
            </a:extLst>
          </p:cNvPr>
          <p:cNvSpPr/>
          <p:nvPr/>
        </p:nvSpPr>
        <p:spPr>
          <a:xfrm>
            <a:off x="6707320" y="1932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645C93-7700-B451-E1DC-C3621679B66C}"/>
              </a:ext>
            </a:extLst>
          </p:cNvPr>
          <p:cNvSpPr/>
          <p:nvPr/>
        </p:nvSpPr>
        <p:spPr>
          <a:xfrm>
            <a:off x="7342939" y="1932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B40C17-B9BB-4B8B-9CB7-27BC2FA5B86D}"/>
              </a:ext>
            </a:extLst>
          </p:cNvPr>
          <p:cNvSpPr/>
          <p:nvPr/>
        </p:nvSpPr>
        <p:spPr>
          <a:xfrm>
            <a:off x="7978558" y="1932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64C9102-8954-E3D4-506E-5FDCB54E39F8}"/>
              </a:ext>
            </a:extLst>
          </p:cNvPr>
          <p:cNvSpPr/>
          <p:nvPr/>
        </p:nvSpPr>
        <p:spPr>
          <a:xfrm>
            <a:off x="8617617" y="1932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44BB7AA-4094-71D2-14DF-F014A476C5CB}"/>
              </a:ext>
            </a:extLst>
          </p:cNvPr>
          <p:cNvSpPr/>
          <p:nvPr/>
        </p:nvSpPr>
        <p:spPr>
          <a:xfrm>
            <a:off x="5436082" y="2508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99A41D6-C615-1C81-9244-2C889204E6EE}"/>
              </a:ext>
            </a:extLst>
          </p:cNvPr>
          <p:cNvSpPr/>
          <p:nvPr/>
        </p:nvSpPr>
        <p:spPr>
          <a:xfrm>
            <a:off x="6071701" y="2509294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D4EB068-F7F3-725A-92A0-F8E875FAAB08}"/>
              </a:ext>
            </a:extLst>
          </p:cNvPr>
          <p:cNvSpPr/>
          <p:nvPr/>
        </p:nvSpPr>
        <p:spPr>
          <a:xfrm>
            <a:off x="6707320" y="2508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2AE0D8A-DAFF-B03A-A122-3B7CC8EDEA4E}"/>
              </a:ext>
            </a:extLst>
          </p:cNvPr>
          <p:cNvSpPr/>
          <p:nvPr/>
        </p:nvSpPr>
        <p:spPr>
          <a:xfrm>
            <a:off x="7342939" y="2508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762EFAD-E82E-2661-8342-BE0987B381FC}"/>
              </a:ext>
            </a:extLst>
          </p:cNvPr>
          <p:cNvSpPr/>
          <p:nvPr/>
        </p:nvSpPr>
        <p:spPr>
          <a:xfrm>
            <a:off x="7978558" y="2508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DAE5D79-4BBB-A678-1879-FF6099627E05}"/>
              </a:ext>
            </a:extLst>
          </p:cNvPr>
          <p:cNvSpPr/>
          <p:nvPr/>
        </p:nvSpPr>
        <p:spPr>
          <a:xfrm>
            <a:off x="8617617" y="2508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40FF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D0BB81E-00BA-7853-43F8-6FC72C802144}"/>
              </a:ext>
            </a:extLst>
          </p:cNvPr>
          <p:cNvSpPr/>
          <p:nvPr/>
        </p:nvSpPr>
        <p:spPr>
          <a:xfrm>
            <a:off x="5436082" y="3120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10888A5-365A-3B94-B92F-A4448C542B3B}"/>
              </a:ext>
            </a:extLst>
          </p:cNvPr>
          <p:cNvSpPr/>
          <p:nvPr/>
        </p:nvSpPr>
        <p:spPr>
          <a:xfrm>
            <a:off x="6071701" y="3121379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C1FEAEF-7089-B4AF-1A70-5BB876824631}"/>
              </a:ext>
            </a:extLst>
          </p:cNvPr>
          <p:cNvSpPr/>
          <p:nvPr/>
        </p:nvSpPr>
        <p:spPr>
          <a:xfrm>
            <a:off x="6707320" y="3120513"/>
            <a:ext cx="360000" cy="360000"/>
          </a:xfrm>
          <a:prstGeom prst="rect">
            <a:avLst/>
          </a:prstGeom>
          <a:solidFill>
            <a:srgbClr val="FF4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4D0D6D5-71CC-E660-94A5-5DB58B87309A}"/>
              </a:ext>
            </a:extLst>
          </p:cNvPr>
          <p:cNvSpPr/>
          <p:nvPr/>
        </p:nvSpPr>
        <p:spPr>
          <a:xfrm>
            <a:off x="7342939" y="31205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1608246-B900-A3BD-2782-E109EC3D212B}"/>
              </a:ext>
            </a:extLst>
          </p:cNvPr>
          <p:cNvSpPr/>
          <p:nvPr/>
        </p:nvSpPr>
        <p:spPr>
          <a:xfrm>
            <a:off x="7978558" y="31205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8631511-5557-F0B7-1093-0D6F8FA9E5AA}"/>
              </a:ext>
            </a:extLst>
          </p:cNvPr>
          <p:cNvSpPr/>
          <p:nvPr/>
        </p:nvSpPr>
        <p:spPr>
          <a:xfrm>
            <a:off x="8617617" y="31205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4E80B8B-DF4C-D5F3-E9F6-426D95B57C7E}"/>
              </a:ext>
            </a:extLst>
          </p:cNvPr>
          <p:cNvSpPr/>
          <p:nvPr/>
        </p:nvSpPr>
        <p:spPr>
          <a:xfrm>
            <a:off x="5436082" y="3703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CE0D402-2943-D1ED-A8A6-F92D4478AC26}"/>
              </a:ext>
            </a:extLst>
          </p:cNvPr>
          <p:cNvSpPr/>
          <p:nvPr/>
        </p:nvSpPr>
        <p:spPr>
          <a:xfrm>
            <a:off x="6071701" y="3703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1FD899A-A49F-CDE0-1979-D96793CBE121}"/>
              </a:ext>
            </a:extLst>
          </p:cNvPr>
          <p:cNvSpPr/>
          <p:nvPr/>
        </p:nvSpPr>
        <p:spPr>
          <a:xfrm>
            <a:off x="6707320" y="3703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C1BF7F9-9DCD-9733-730C-6DF0D654CE1F}"/>
              </a:ext>
            </a:extLst>
          </p:cNvPr>
          <p:cNvSpPr/>
          <p:nvPr/>
        </p:nvSpPr>
        <p:spPr>
          <a:xfrm>
            <a:off x="7342939" y="3703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FC68C88-5A2D-35CF-17F9-771F1ABD8932}"/>
              </a:ext>
            </a:extLst>
          </p:cNvPr>
          <p:cNvSpPr/>
          <p:nvPr/>
        </p:nvSpPr>
        <p:spPr>
          <a:xfrm>
            <a:off x="7978558" y="3703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4D7B5D4-7A6E-0446-A52D-5E769FE44AA9}"/>
              </a:ext>
            </a:extLst>
          </p:cNvPr>
          <p:cNvSpPr/>
          <p:nvPr/>
        </p:nvSpPr>
        <p:spPr>
          <a:xfrm>
            <a:off x="8617617" y="3703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A0E559C-138D-81AD-A5F2-C70454F89F67}"/>
              </a:ext>
            </a:extLst>
          </p:cNvPr>
          <p:cNvSpPr/>
          <p:nvPr/>
        </p:nvSpPr>
        <p:spPr>
          <a:xfrm>
            <a:off x="5436082" y="4315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5E9987A-2D1B-6119-4D15-4C89EB76191A}"/>
              </a:ext>
            </a:extLst>
          </p:cNvPr>
          <p:cNvSpPr/>
          <p:nvPr/>
        </p:nvSpPr>
        <p:spPr>
          <a:xfrm>
            <a:off x="6071701" y="4315242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3A782DD-8CB7-E4F9-7A97-56B34EB4E937}"/>
              </a:ext>
            </a:extLst>
          </p:cNvPr>
          <p:cNvSpPr/>
          <p:nvPr/>
        </p:nvSpPr>
        <p:spPr>
          <a:xfrm>
            <a:off x="6707320" y="4315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809C80C-77CE-D77B-C001-24F26DBF3A21}"/>
              </a:ext>
            </a:extLst>
          </p:cNvPr>
          <p:cNvSpPr/>
          <p:nvPr/>
        </p:nvSpPr>
        <p:spPr>
          <a:xfrm>
            <a:off x="7342939" y="4315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0C0BF5C-5119-20B5-B755-2A1116B2B56D}"/>
              </a:ext>
            </a:extLst>
          </p:cNvPr>
          <p:cNvSpPr/>
          <p:nvPr/>
        </p:nvSpPr>
        <p:spPr>
          <a:xfrm>
            <a:off x="7978558" y="4315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4D3AA91-85BB-72A8-5D50-11A5D4DA23BC}"/>
              </a:ext>
            </a:extLst>
          </p:cNvPr>
          <p:cNvSpPr/>
          <p:nvPr/>
        </p:nvSpPr>
        <p:spPr>
          <a:xfrm>
            <a:off x="8617617" y="4315713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D1A66BCB-F0EE-F929-C576-B0064A2C9293}"/>
              </a:ext>
            </a:extLst>
          </p:cNvPr>
          <p:cNvSpPr/>
          <p:nvPr/>
        </p:nvSpPr>
        <p:spPr>
          <a:xfrm>
            <a:off x="6551206" y="2410840"/>
            <a:ext cx="1946248" cy="1777898"/>
          </a:xfrm>
          <a:prstGeom prst="roundRect">
            <a:avLst/>
          </a:prstGeom>
          <a:noFill/>
          <a:ln w="34925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AF88549A-B6EE-DE7A-E638-B5E91C65A82E}"/>
              </a:ext>
            </a:extLst>
          </p:cNvPr>
          <p:cNvSpPr/>
          <p:nvPr/>
        </p:nvSpPr>
        <p:spPr>
          <a:xfrm rot="19528574">
            <a:off x="5487536" y="875303"/>
            <a:ext cx="1063465" cy="2797202"/>
          </a:xfrm>
          <a:custGeom>
            <a:avLst/>
            <a:gdLst>
              <a:gd name="connsiteX0" fmla="*/ 480492 w 480492"/>
              <a:gd name="connsiteY0" fmla="*/ 2531326 h 2531326"/>
              <a:gd name="connsiteX1" fmla="*/ 990 w 480492"/>
              <a:gd name="connsiteY1" fmla="*/ 457200 h 2531326"/>
              <a:gd name="connsiteX2" fmla="*/ 380131 w 480492"/>
              <a:gd name="connsiteY2" fmla="*/ 0 h 253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0492" h="2531326">
                <a:moveTo>
                  <a:pt x="480492" y="2531326"/>
                </a:moveTo>
                <a:cubicBezTo>
                  <a:pt x="249104" y="1705207"/>
                  <a:pt x="17717" y="879088"/>
                  <a:pt x="990" y="457200"/>
                </a:cubicBezTo>
                <a:cubicBezTo>
                  <a:pt x="-15737" y="35312"/>
                  <a:pt x="182197" y="17656"/>
                  <a:pt x="380131" y="0"/>
                </a:cubicBezTo>
              </a:path>
            </a:pathLst>
          </a:custGeom>
          <a:noFill/>
          <a:ln w="25400">
            <a:solidFill>
              <a:srgbClr val="00CC00"/>
            </a:solidFill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A857991-1C3D-F41D-74C6-F62E997DA7C2}"/>
              </a:ext>
            </a:extLst>
          </p:cNvPr>
          <p:cNvSpPr txBox="1"/>
          <p:nvPr/>
        </p:nvSpPr>
        <p:spPr>
          <a:xfrm>
            <a:off x="6868062" y="727466"/>
            <a:ext cx="2308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>
                <a:solidFill>
                  <a:srgbClr val="00B050"/>
                </a:solidFill>
              </a:rPr>
              <a:t>Softmax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Corss</a:t>
            </a:r>
            <a:r>
              <a:rPr lang="en-GB" dirty="0">
                <a:solidFill>
                  <a:srgbClr val="00B050"/>
                </a:solidFill>
              </a:rPr>
              <a:t>-Entropy</a:t>
            </a:r>
          </a:p>
          <a:p>
            <a:pPr algn="ctr"/>
            <a:r>
              <a:rPr lang="en-GB" dirty="0">
                <a:solidFill>
                  <a:srgbClr val="00B050"/>
                </a:solidFill>
              </a:rPr>
              <a:t>0-255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5AAB2BE-51EB-D7EC-07F7-ABB3568176FE}"/>
              </a:ext>
            </a:extLst>
          </p:cNvPr>
          <p:cNvGrpSpPr/>
          <p:nvPr/>
        </p:nvGrpSpPr>
        <p:grpSpPr>
          <a:xfrm>
            <a:off x="5537531" y="534512"/>
            <a:ext cx="924301" cy="763675"/>
            <a:chOff x="5657296" y="445438"/>
            <a:chExt cx="924301" cy="763675"/>
          </a:xfrm>
        </p:grpSpPr>
        <p:sp>
          <p:nvSpPr>
            <p:cNvPr id="144" name="Trapezoid 7">
              <a:extLst>
                <a:ext uri="{FF2B5EF4-FFF2-40B4-BE49-F238E27FC236}">
                  <a16:creationId xmlns:a16="http://schemas.microsoft.com/office/drawing/2014/main" id="{474CFC50-7DC9-0127-86FD-42B11041FF74}"/>
                </a:ext>
              </a:extLst>
            </p:cNvPr>
            <p:cNvSpPr/>
            <p:nvPr/>
          </p:nvSpPr>
          <p:spPr>
            <a:xfrm rot="5400000">
              <a:off x="5737609" y="365125"/>
              <a:ext cx="763675" cy="924301"/>
            </a:xfrm>
            <a:prstGeom prst="trapezoid">
              <a:avLst>
                <a:gd name="adj" fmla="val 39474"/>
              </a:avLst>
            </a:prstGeom>
            <a:solidFill>
              <a:srgbClr val="00CC00"/>
            </a:solidFill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598E163-3531-0845-B5DD-2B34275B2566}"/>
                </a:ext>
              </a:extLst>
            </p:cNvPr>
            <p:cNvSpPr txBox="1"/>
            <p:nvPr/>
          </p:nvSpPr>
          <p:spPr>
            <a:xfrm>
              <a:off x="5697491" y="646031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CNN</a:t>
              </a:r>
            </a:p>
          </p:txBody>
        </p:sp>
      </p:grp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47913634-45DD-B790-C41D-6798D3DEA4C5}"/>
              </a:ext>
            </a:extLst>
          </p:cNvPr>
          <p:cNvCxnSpPr>
            <a:stCxn id="144" idx="0"/>
          </p:cNvCxnSpPr>
          <p:nvPr/>
        </p:nvCxnSpPr>
        <p:spPr>
          <a:xfrm>
            <a:off x="6461832" y="916350"/>
            <a:ext cx="514011" cy="2985"/>
          </a:xfrm>
          <a:prstGeom prst="straightConnector1">
            <a:avLst/>
          </a:prstGeom>
          <a:ln w="254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BB53D05A-FD3C-8082-5F87-EFDC589F4640}"/>
              </a:ext>
            </a:extLst>
          </p:cNvPr>
          <p:cNvCxnSpPr/>
          <p:nvPr/>
        </p:nvCxnSpPr>
        <p:spPr>
          <a:xfrm>
            <a:off x="7477028" y="4254243"/>
            <a:ext cx="1446963" cy="0"/>
          </a:xfrm>
          <a:prstGeom prst="straightConnector1">
            <a:avLst/>
          </a:prstGeom>
          <a:ln w="25400">
            <a:solidFill>
              <a:srgbClr val="00CC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CF84E27-CCA1-30E2-55AB-25B8A3A0E832}"/>
              </a:ext>
            </a:extLst>
          </p:cNvPr>
          <p:cNvSpPr txBox="1"/>
          <p:nvPr/>
        </p:nvSpPr>
        <p:spPr>
          <a:xfrm>
            <a:off x="562307" y="4232322"/>
            <a:ext cx="4732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During inference, generation is sequential and still very slow…!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BDBBBEA-9343-7BB9-B52C-28B25F4B124B}"/>
              </a:ext>
            </a:extLst>
          </p:cNvPr>
          <p:cNvSpPr txBox="1"/>
          <p:nvPr/>
        </p:nvSpPr>
        <p:spPr>
          <a:xfrm>
            <a:off x="65295" y="3761502"/>
            <a:ext cx="495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0C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CNN is parallelisable and thus </a:t>
            </a:r>
            <a:r>
              <a:rPr lang="en-GB" sz="2000" b="1" dirty="0">
                <a:solidFill>
                  <a:srgbClr val="00C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</a:t>
            </a:r>
            <a:r>
              <a:rPr lang="en-GB" sz="2000" dirty="0">
                <a:solidFill>
                  <a:srgbClr val="00C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503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allAtOnce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/>
      <p:bldP spid="148" grpId="0"/>
      <p:bldP spid="1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4506705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 err="1"/>
              <a:t>PixelRNN</a:t>
            </a:r>
            <a:r>
              <a:rPr lang="en-US" sz="3200" dirty="0"/>
              <a:t> / </a:t>
            </a:r>
            <a:r>
              <a:rPr lang="en-US" sz="3200" dirty="0" err="1"/>
              <a:t>PixelCNN</a:t>
            </a:r>
            <a:endParaRPr lang="en-GB" sz="3200" dirty="0"/>
          </a:p>
        </p:txBody>
      </p:sp>
      <p:sp>
        <p:nvSpPr>
          <p:cNvPr id="2" name="Google Shape;52;p8">
            <a:extLst>
              <a:ext uri="{FF2B5EF4-FFF2-40B4-BE49-F238E27FC236}">
                <a16:creationId xmlns:a16="http://schemas.microsoft.com/office/drawing/2014/main" id="{DD2612A4-B685-2147-7F0A-832A3CD8F45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23482" y="171018"/>
            <a:ext cx="4053600" cy="333900"/>
          </a:xfrm>
          <a:prstGeom prst="rect">
            <a:avLst/>
          </a:prstGeom>
        </p:spPr>
        <p:txBody>
          <a:bodyPr spcFirstLastPara="1" wrap="square" lIns="90000" tIns="90000" rIns="91425" bIns="91425" anchor="ctr" anchorCtr="0">
            <a:noAutofit/>
          </a:bodyPr>
          <a:lstStyle/>
          <a:p>
            <a:pPr marL="0" indent="0"/>
            <a:r>
              <a:rPr lang="en-GB" b="0" dirty="0"/>
              <a:t>[van den Oord et al., 2016]</a:t>
            </a:r>
            <a:endParaRPr b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2B0DDF-BD67-C8AC-0F17-C06420900D9F}"/>
              </a:ext>
            </a:extLst>
          </p:cNvPr>
          <p:cNvGrpSpPr>
            <a:grpSpLocks noChangeAspect="1"/>
          </p:cNvGrpSpPr>
          <p:nvPr/>
        </p:nvGrpSpPr>
        <p:grpSpPr>
          <a:xfrm>
            <a:off x="3525827" y="2974191"/>
            <a:ext cx="5520570" cy="2088000"/>
            <a:chOff x="1890000" y="3784600"/>
            <a:chExt cx="8125917" cy="3073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E06DA5-405F-FCD2-A1B7-DC4FAD29B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0914" y="3814317"/>
              <a:ext cx="2057400" cy="3022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F052ED-850A-95BE-A48F-ED287406C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784"/>
            <a:stretch/>
          </p:blipFill>
          <p:spPr>
            <a:xfrm>
              <a:off x="8056935" y="3806902"/>
              <a:ext cx="1958982" cy="3022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F72451-03C4-A40A-1C83-A0993E25A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0000" y="3808800"/>
              <a:ext cx="2020095" cy="3049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B7EEA0-EC3D-8FDF-C1E5-E697AC6CC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4322" y="3784600"/>
              <a:ext cx="2006600" cy="30734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635BF-3C7B-6DF6-F7F7-50388045E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1" y="838934"/>
            <a:ext cx="5609678" cy="208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66400-C453-935D-0552-C01144B5E949}"/>
              </a:ext>
            </a:extLst>
          </p:cNvPr>
          <p:cNvSpPr txBox="1">
            <a:spLocks/>
          </p:cNvSpPr>
          <p:nvPr/>
        </p:nvSpPr>
        <p:spPr>
          <a:xfrm>
            <a:off x="1084389" y="4577328"/>
            <a:ext cx="3131900" cy="5676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800"/>
              </a:spcBef>
              <a:buFont typeface="Arial"/>
              <a:buNone/>
            </a:pP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PixelCNN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19CA073-3CB8-3CD4-C7CC-A8023FC7B654}"/>
              </a:ext>
            </a:extLst>
          </p:cNvPr>
          <p:cNvSpPr txBox="1">
            <a:spLocks/>
          </p:cNvSpPr>
          <p:nvPr/>
        </p:nvSpPr>
        <p:spPr>
          <a:xfrm>
            <a:off x="5936013" y="879542"/>
            <a:ext cx="3131900" cy="5676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800"/>
              </a:spcBef>
              <a:buFont typeface="Arial"/>
              <a:buNone/>
            </a:pP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PixelRNN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4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736823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Generative Adversarial Networks</a:t>
            </a:r>
            <a:endParaRPr lang="en-GB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50;p8">
                <a:extLst>
                  <a:ext uri="{FF2B5EF4-FFF2-40B4-BE49-F238E27FC236}">
                    <a16:creationId xmlns:a16="http://schemas.microsoft.com/office/drawing/2014/main" id="{D5CEF759-2994-7F26-78E2-6DEDF9DC38A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12828" y="1179564"/>
                <a:ext cx="4079473" cy="3063036"/>
              </a:xfrm>
              <a:prstGeom prst="rect">
                <a:avLst/>
              </a:prstGeom>
            </p:spPr>
            <p:txBody>
              <a:bodyPr spcFirstLastPara="1" wrap="square" lIns="180000" tIns="180000" rIns="180000" bIns="9142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A generative adversarial network (GAN) is a non-</a:t>
                </a:r>
                <a:r>
                  <a:rPr lang="en-GB" sz="1800" dirty="0" err="1"/>
                  <a:t>coorporative</a:t>
                </a:r>
                <a:r>
                  <a:rPr lang="en-GB" sz="1800" dirty="0"/>
                  <a:t> zero-sum game where two networks compete against each other </a:t>
                </a:r>
                <a:r>
                  <a:rPr lang="en-GB" sz="1400" dirty="0"/>
                  <a:t>[Goodfellow et al., 2014]</a:t>
                </a:r>
                <a:r>
                  <a:rPr lang="en-GB" sz="2000" dirty="0"/>
                  <a:t>.</a:t>
                </a: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r>
                  <a:rPr lang="en-GB" sz="1800" dirty="0"/>
                  <a:t>One network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generates new samples, whereas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1800" dirty="0"/>
                  <a:t> estimates the probability the sample was from the training data rather than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800" dirty="0"/>
                  <a:t>:</a:t>
                </a:r>
                <a:endParaRPr lang="en-GB" sz="2000" dirty="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50" dirty="0"/>
              </a:p>
            </p:txBody>
          </p:sp>
        </mc:Choice>
        <mc:Fallback xmlns="">
          <p:sp>
            <p:nvSpPr>
              <p:cNvPr id="17" name="Google Shape;50;p8">
                <a:extLst>
                  <a:ext uri="{FF2B5EF4-FFF2-40B4-BE49-F238E27FC236}">
                    <a16:creationId xmlns:a16="http://schemas.microsoft.com/office/drawing/2014/main" id="{D5CEF759-2994-7F26-78E2-6DEDF9DC38A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2828" y="1179564"/>
                <a:ext cx="4079473" cy="3063036"/>
              </a:xfrm>
              <a:prstGeom prst="rect">
                <a:avLst/>
              </a:prstGeom>
              <a:blipFill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53;p8">
            <a:extLst>
              <a:ext uri="{FF2B5EF4-FFF2-40B4-BE49-F238E27FC236}">
                <a16:creationId xmlns:a16="http://schemas.microsoft.com/office/drawing/2014/main" id="{99D0D3CA-4DE7-A77D-C70D-5C1BEBCA134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12828" y="900900"/>
            <a:ext cx="4079474" cy="391200"/>
          </a:xfrm>
          <a:prstGeom prst="rect">
            <a:avLst/>
          </a:prstGeom>
        </p:spPr>
        <p:txBody>
          <a:bodyPr spcFirstLastPara="1" wrap="square" lIns="18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Definition:</a:t>
            </a:r>
            <a:endParaRPr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C364E7-6FCB-0F53-BBFE-C2690BE69329}"/>
                  </a:ext>
                </a:extLst>
              </p:cNvPr>
              <p:cNvSpPr txBox="1"/>
              <p:nvPr/>
            </p:nvSpPr>
            <p:spPr>
              <a:xfrm>
                <a:off x="1095022" y="4420653"/>
                <a:ext cx="6953955" cy="562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GB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i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2000" i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data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GB" sz="200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GB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GB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C364E7-6FCB-0F53-BBFE-C2690BE69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22" y="4420653"/>
                <a:ext cx="6953955" cy="562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B8A2AB2-784D-147B-416A-643EC5BA4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65702"/>
            <a:ext cx="4348550" cy="20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017690D-BDD8-8972-C794-A0F0BF5D7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" r="14444"/>
          <a:stretch/>
        </p:blipFill>
        <p:spPr>
          <a:xfrm>
            <a:off x="6014604" y="1613124"/>
            <a:ext cx="2051258" cy="2404540"/>
          </a:xfrm>
          <a:prstGeom prst="rect">
            <a:avLst/>
          </a:prstGeom>
        </p:spPr>
      </p:pic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5320ECFE-4277-CD55-3D58-8FDEC104E750}"/>
              </a:ext>
            </a:extLst>
          </p:cNvPr>
          <p:cNvSpPr txBox="1">
            <a:spLocks/>
          </p:cNvSpPr>
          <p:nvPr/>
        </p:nvSpPr>
        <p:spPr>
          <a:xfrm>
            <a:off x="65295" y="106118"/>
            <a:ext cx="7368239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Generative Adversarial Networks</a:t>
            </a:r>
            <a:endParaRPr lang="en-GB" sz="3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049DCA9-800D-53CD-B9CB-DC591E2D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308" y="900226"/>
            <a:ext cx="1620000" cy="8350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E15AF6B-C45C-0399-2562-C998363D7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370" y="3026077"/>
            <a:ext cx="1477630" cy="773447"/>
          </a:xfrm>
          <a:prstGeom prst="rect">
            <a:avLst/>
          </a:prstGeom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1286780B-1E01-3F60-594E-ECD5346FB9B6}"/>
              </a:ext>
            </a:extLst>
          </p:cNvPr>
          <p:cNvSpPr/>
          <p:nvPr/>
        </p:nvSpPr>
        <p:spPr>
          <a:xfrm>
            <a:off x="2644130" y="1221430"/>
            <a:ext cx="774000" cy="24173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2B212C-280B-B944-47FC-F7C2E4818344}"/>
              </a:ext>
            </a:extLst>
          </p:cNvPr>
          <p:cNvSpPr txBox="1"/>
          <p:nvPr/>
        </p:nvSpPr>
        <p:spPr>
          <a:xfrm>
            <a:off x="5321081" y="1090344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Fake!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C718A305-8197-DF8F-4E54-0DB7F71520E8}"/>
              </a:ext>
            </a:extLst>
          </p:cNvPr>
          <p:cNvSpPr/>
          <p:nvPr/>
        </p:nvSpPr>
        <p:spPr>
          <a:xfrm>
            <a:off x="2645295" y="2230612"/>
            <a:ext cx="774168" cy="24173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DFB0AB-3807-67B5-F8AF-B7989FCEFAE8}"/>
              </a:ext>
            </a:extLst>
          </p:cNvPr>
          <p:cNvSpPr txBox="1"/>
          <p:nvPr/>
        </p:nvSpPr>
        <p:spPr>
          <a:xfrm>
            <a:off x="2626130" y="141763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 see!!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3AC0932-58F9-71A3-A9FA-B0C9FB1C4F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2" t="15632" r="7918" b="19387"/>
          <a:stretch/>
        </p:blipFill>
        <p:spPr>
          <a:xfrm>
            <a:off x="3628308" y="1934173"/>
            <a:ext cx="1620000" cy="8607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BA8E2AD-D384-E26E-A741-D1F545E7BED0}"/>
              </a:ext>
            </a:extLst>
          </p:cNvPr>
          <p:cNvSpPr txBox="1"/>
          <p:nvPr/>
        </p:nvSpPr>
        <p:spPr>
          <a:xfrm>
            <a:off x="5321080" y="2172484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Fake!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6A685D-59F3-610D-D850-9B278ABD5968}"/>
              </a:ext>
            </a:extLst>
          </p:cNvPr>
          <p:cNvSpPr txBox="1"/>
          <p:nvPr/>
        </p:nvSpPr>
        <p:spPr>
          <a:xfrm>
            <a:off x="2563070" y="243938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Hmm!!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8F41FB7-A20B-7628-4916-E7458963CC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4" t="3115" r="3379" b="7319"/>
          <a:stretch/>
        </p:blipFill>
        <p:spPr>
          <a:xfrm>
            <a:off x="3628308" y="3026077"/>
            <a:ext cx="1620000" cy="858778"/>
          </a:xfrm>
          <a:prstGeom prst="rect">
            <a:avLst/>
          </a:prstGeom>
        </p:spPr>
      </p:pic>
      <p:sp>
        <p:nvSpPr>
          <p:cNvPr id="49" name="Right Arrow 48">
            <a:extLst>
              <a:ext uri="{FF2B5EF4-FFF2-40B4-BE49-F238E27FC236}">
                <a16:creationId xmlns:a16="http://schemas.microsoft.com/office/drawing/2014/main" id="{C689124E-8DDF-9B05-6FB6-CAEBFE14C9CC}"/>
              </a:ext>
            </a:extLst>
          </p:cNvPr>
          <p:cNvSpPr/>
          <p:nvPr/>
        </p:nvSpPr>
        <p:spPr>
          <a:xfrm>
            <a:off x="2644130" y="3353906"/>
            <a:ext cx="774168" cy="24173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E176C8-4603-2935-7849-2D666E379768}"/>
              </a:ext>
            </a:extLst>
          </p:cNvPr>
          <p:cNvSpPr txBox="1"/>
          <p:nvPr/>
        </p:nvSpPr>
        <p:spPr>
          <a:xfrm>
            <a:off x="5309056" y="3252937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Fake?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485956C-707B-F758-0938-8E6D66E33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308" y="4123773"/>
            <a:ext cx="1620000" cy="84796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15E8364-29A2-91B0-5E96-87D90F256BBC}"/>
              </a:ext>
            </a:extLst>
          </p:cNvPr>
          <p:cNvSpPr txBox="1"/>
          <p:nvPr/>
        </p:nvSpPr>
        <p:spPr>
          <a:xfrm>
            <a:off x="2626130" y="355497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Aha!!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4273A1-BF41-C865-D684-92EB8BD2D6C3}"/>
              </a:ext>
            </a:extLst>
          </p:cNvPr>
          <p:cNvSpPr txBox="1"/>
          <p:nvPr/>
        </p:nvSpPr>
        <p:spPr>
          <a:xfrm>
            <a:off x="5319273" y="4262566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00C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Real?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E528AFAA-BEE9-3261-072A-11987B5617CE}"/>
              </a:ext>
            </a:extLst>
          </p:cNvPr>
          <p:cNvSpPr/>
          <p:nvPr/>
        </p:nvSpPr>
        <p:spPr>
          <a:xfrm>
            <a:off x="2644130" y="4470613"/>
            <a:ext cx="774168" cy="24173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7FC1AF-08D0-6E7F-8574-B13612518088}"/>
              </a:ext>
            </a:extLst>
          </p:cNvPr>
          <p:cNvSpPr txBox="1"/>
          <p:nvPr/>
        </p:nvSpPr>
        <p:spPr>
          <a:xfrm>
            <a:off x="2521030" y="4671309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Success!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8CB760-03BE-1A79-ADE7-91585BB4A03E}"/>
              </a:ext>
            </a:extLst>
          </p:cNvPr>
          <p:cNvSpPr txBox="1"/>
          <p:nvPr/>
        </p:nvSpPr>
        <p:spPr>
          <a:xfrm>
            <a:off x="2215730" y="112112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2A9598-34FF-6B59-767F-875DCBC80EC2}"/>
              </a:ext>
            </a:extLst>
          </p:cNvPr>
          <p:cNvSpPr txBox="1"/>
          <p:nvPr/>
        </p:nvSpPr>
        <p:spPr>
          <a:xfrm>
            <a:off x="2215730" y="21314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F7BD74-B3B6-CE7E-BE97-EE6359EA6D58}"/>
              </a:ext>
            </a:extLst>
          </p:cNvPr>
          <p:cNvSpPr txBox="1"/>
          <p:nvPr/>
        </p:nvSpPr>
        <p:spPr>
          <a:xfrm>
            <a:off x="2215730" y="325625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BCC74A-7F6B-F41E-2AC5-17940714918C}"/>
              </a:ext>
            </a:extLst>
          </p:cNvPr>
          <p:cNvSpPr txBox="1"/>
          <p:nvPr/>
        </p:nvSpPr>
        <p:spPr>
          <a:xfrm>
            <a:off x="2215730" y="436486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8E9B25-DD9A-EC25-0D2D-E5AEDF32B763}"/>
              </a:ext>
            </a:extLst>
          </p:cNvPr>
          <p:cNvSpPr txBox="1"/>
          <p:nvPr/>
        </p:nvSpPr>
        <p:spPr>
          <a:xfrm>
            <a:off x="90312" y="4176000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Generator</a:t>
            </a:r>
            <a:endParaRPr lang="en-GB" sz="36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8316DA-EC94-5917-EE1C-495F4991A8F7}"/>
              </a:ext>
            </a:extLst>
          </p:cNvPr>
          <p:cNvSpPr txBox="1"/>
          <p:nvPr/>
        </p:nvSpPr>
        <p:spPr>
          <a:xfrm>
            <a:off x="6406753" y="4176000"/>
            <a:ext cx="2650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Discriminator</a:t>
            </a:r>
            <a:endParaRPr lang="en-GB" sz="3600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5613EF-760A-4FA6-3D96-53463B352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831" y="1708923"/>
            <a:ext cx="1959236" cy="19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 animBg="1"/>
      <p:bldP spid="44" grpId="0"/>
      <p:bldP spid="46" grpId="0"/>
      <p:bldP spid="47" grpId="0"/>
      <p:bldP spid="49" grpId="0" animBg="1"/>
      <p:bldP spid="50" grpId="0"/>
      <p:bldP spid="52" grpId="0"/>
      <p:bldP spid="53" grpId="0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2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7582</TotalTime>
  <Words>3595</Words>
  <Application>Microsoft Macintosh PowerPoint</Application>
  <PresentationFormat>On-screen Show (16:9)</PresentationFormat>
  <Paragraphs>536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Wingdings</vt:lpstr>
      <vt:lpstr>Arial</vt:lpstr>
      <vt:lpstr>Consolas</vt:lpstr>
      <vt:lpstr>Open Sans</vt:lpstr>
      <vt:lpstr>Cambria Math</vt:lpstr>
      <vt:lpstr>Simple Light</vt:lpstr>
      <vt:lpstr>Deep Learning</vt:lpstr>
      <vt:lpstr>Lecture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subject/>
  <dc:creator>Amir Atapour-Abarghouei</dc:creator>
  <cp:keywords/>
  <dc:description/>
  <cp:lastModifiedBy>ATAPOUR-ABARGHOUEI, AMIR</cp:lastModifiedBy>
  <cp:revision>90</cp:revision>
  <dcterms:modified xsi:type="dcterms:W3CDTF">2025-11-06T20:10:03Z</dcterms:modified>
  <cp:category/>
</cp:coreProperties>
</file>